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Arial Black" panose="020B0A04020102020204" pitchFamily="34" charset="0"/>
      <p:bold r:id="rId14"/>
    </p:embeddedFont>
    <p:embeddedFont>
      <p:font typeface="Bahnschrift Light SemiCondensed" panose="020B0502040204020203" pitchFamily="34" charset="0"/>
      <p:regular r:id="rId15"/>
    </p:embeddedFont>
    <p:embeddedFont>
      <p:font typeface="Bahnschrift SemiBold" panose="020B0502040204020203" pitchFamily="34" charset="0"/>
      <p:bold r:id="rId16"/>
    </p:embeddedFont>
    <p:embeddedFont>
      <p:font typeface="Bahnschrift SemiBold Condensed" panose="020B0502040204020203" pitchFamily="34" charset="0"/>
      <p:bold r:id="rId17"/>
    </p:embeddedFont>
    <p:embeddedFont>
      <p:font typeface="Bahnschrift SemiBold SemiConden" panose="020B0502040204020203" pitchFamily="34" charset="0"/>
      <p:bold r:id="rId18"/>
    </p:embeddedFont>
    <p:embeddedFont>
      <p:font typeface="Montserrat" panose="00000500000000000000" pitchFamily="2"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FF8"/>
    <a:srgbClr val="EBF7FF"/>
    <a:srgbClr val="67A4F5"/>
    <a:srgbClr val="60B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40" d="100"/>
          <a:sy n="40" d="100"/>
        </p:scale>
        <p:origin x="1284" y="3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884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png"/><Relationship Id="rId7" Type="http://schemas.openxmlformats.org/officeDocument/2006/relationships/image" Target="../media/image9.png"/><Relationship Id="rId12" Type="http://schemas.microsoft.com/office/2007/relationships/hdphoto" Target="../media/hdphoto4.wdp"/><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10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C3D850-26B0-D516-0926-A08639056D79}"/>
              </a:ext>
            </a:extLst>
          </p:cNvPr>
          <p:cNvPicPr>
            <a:picLocks noChangeAspect="1"/>
          </p:cNvPicPr>
          <p:nvPr/>
        </p:nvPicPr>
        <p:blipFill>
          <a:blip r:embed="rId3"/>
          <a:stretch>
            <a:fillRect/>
          </a:stretch>
        </p:blipFill>
        <p:spPr>
          <a:xfrm>
            <a:off x="409824" y="257175"/>
            <a:ext cx="13979943" cy="7918622"/>
          </a:xfrm>
          <a:prstGeom prst="rect">
            <a:avLst/>
          </a:prstGeom>
        </p:spPr>
      </p:pic>
      <p:pic>
        <p:nvPicPr>
          <p:cNvPr id="2" name="Image 0" descr="preencoded.png"/>
          <p:cNvPicPr>
            <a:picLocks noChangeAspect="1"/>
          </p:cNvPicPr>
          <p:nvPr/>
        </p:nvPicPr>
        <p:blipFill>
          <a:blip r:embed="rId4"/>
          <a:stretch>
            <a:fillRect/>
          </a:stretch>
        </p:blipFill>
        <p:spPr>
          <a:xfrm>
            <a:off x="9144000" y="0"/>
            <a:ext cx="5486400" cy="8229600"/>
          </a:xfrm>
          <a:prstGeom prst="rect">
            <a:avLst/>
          </a:prstGeom>
        </p:spPr>
      </p:pic>
      <p:sp>
        <p:nvSpPr>
          <p:cNvPr id="8" name="Rectangle 7">
            <a:extLst>
              <a:ext uri="{FF2B5EF4-FFF2-40B4-BE49-F238E27FC236}">
                <a16:creationId xmlns:a16="http://schemas.microsoft.com/office/drawing/2014/main" id="{B89F408F-7820-FBAD-C166-BDBFCBF8828D}"/>
              </a:ext>
            </a:extLst>
          </p:cNvPr>
          <p:cNvSpPr/>
          <p:nvPr/>
        </p:nvSpPr>
        <p:spPr>
          <a:xfrm>
            <a:off x="16042" y="257175"/>
            <a:ext cx="14630400" cy="7812505"/>
          </a:xfrm>
          <a:prstGeom prst="rect">
            <a:avLst/>
          </a:prstGeom>
          <a:solidFill>
            <a:schemeClr val="bg1">
              <a:lumMod val="95000"/>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1"/>
          <p:cNvSpPr/>
          <p:nvPr/>
        </p:nvSpPr>
        <p:spPr>
          <a:xfrm>
            <a:off x="549383" y="707845"/>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hnschrift SemiBold SemiConden" panose="020B0502040204020203" pitchFamily="34" charset="0"/>
                <a:ea typeface="Barlow Bold" pitchFamily="34" charset="-122"/>
                <a:cs typeface="Barlow Bold" pitchFamily="34" charset="-120"/>
              </a:rPr>
              <a:t>Our Core Team</a:t>
            </a:r>
            <a:endParaRPr lang="en-US" sz="4450" dirty="0">
              <a:latin typeface="Bahnschrift SemiBold SemiConden" panose="020B0502040204020203" pitchFamily="34" charset="0"/>
            </a:endParaRPr>
          </a:p>
        </p:txBody>
      </p:sp>
      <p:sp>
        <p:nvSpPr>
          <p:cNvPr id="6" name="Text 2"/>
          <p:cNvSpPr/>
          <p:nvPr/>
        </p:nvSpPr>
        <p:spPr>
          <a:xfrm>
            <a:off x="409824" y="1871223"/>
            <a:ext cx="7627382" cy="173355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OTTO's success is driven by a dynamic team led by experienced professionals in suspension technology. Our dedicated engineers and manufacturing experts collaborate to push boundaries, innovate solutions, and maintain our commitment to excellence. We foster a culture of continuous learning and growth.</a:t>
            </a:r>
            <a:endParaRPr lang="en-US" sz="1700" dirty="0"/>
          </a:p>
        </p:txBody>
      </p:sp>
      <p:grpSp>
        <p:nvGrpSpPr>
          <p:cNvPr id="21" name="Group 20">
            <a:extLst>
              <a:ext uri="{FF2B5EF4-FFF2-40B4-BE49-F238E27FC236}">
                <a16:creationId xmlns:a16="http://schemas.microsoft.com/office/drawing/2014/main" id="{21FC2024-9472-1C31-CFEC-41D1337B603A}"/>
              </a:ext>
            </a:extLst>
          </p:cNvPr>
          <p:cNvGrpSpPr/>
          <p:nvPr/>
        </p:nvGrpSpPr>
        <p:grpSpPr>
          <a:xfrm>
            <a:off x="240633" y="3653401"/>
            <a:ext cx="4026567" cy="3854306"/>
            <a:chOff x="240633" y="3861947"/>
            <a:chExt cx="4026567" cy="3854306"/>
          </a:xfrm>
        </p:grpSpPr>
        <p:sp>
          <p:nvSpPr>
            <p:cNvPr id="10" name="Rectangle: Rounded Corners 9">
              <a:extLst>
                <a:ext uri="{FF2B5EF4-FFF2-40B4-BE49-F238E27FC236}">
                  <a16:creationId xmlns:a16="http://schemas.microsoft.com/office/drawing/2014/main" id="{805DBA6C-6969-71C3-81C8-9A7FA99961D5}"/>
                </a:ext>
              </a:extLst>
            </p:cNvPr>
            <p:cNvSpPr/>
            <p:nvPr/>
          </p:nvSpPr>
          <p:spPr>
            <a:xfrm>
              <a:off x="240633" y="4684295"/>
              <a:ext cx="4026567" cy="3031958"/>
            </a:xfrm>
            <a:prstGeom prst="roundRect">
              <a:avLst>
                <a:gd name="adj" fmla="val 25403"/>
              </a:avLst>
            </a:prstGeom>
            <a:gradFill>
              <a:gsLst>
                <a:gs pos="80000">
                  <a:srgbClr val="60B0CC"/>
                </a:gs>
                <a:gs pos="46000">
                  <a:srgbClr val="67A4F5"/>
                </a:gs>
                <a:gs pos="2000">
                  <a:schemeClr val="accent1">
                    <a:lumMod val="99000"/>
                    <a:satMod val="120000"/>
                    <a:shade val="78000"/>
                  </a:schemeClr>
                </a:gs>
              </a:gsLst>
            </a:gradFill>
            <a:ln>
              <a:solidFill>
                <a:schemeClr val="tx1">
                  <a:lumMod val="50000"/>
                  <a:lumOff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9FD263B5-5047-B9A9-7854-A1967E6C7E3A}"/>
                </a:ext>
              </a:extLst>
            </p:cNvPr>
            <p:cNvSpPr/>
            <p:nvPr/>
          </p:nvSpPr>
          <p:spPr>
            <a:xfrm>
              <a:off x="1226887" y="3861947"/>
              <a:ext cx="1925052" cy="189296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pSp>
      <p:grpSp>
        <p:nvGrpSpPr>
          <p:cNvPr id="20" name="Group 19">
            <a:extLst>
              <a:ext uri="{FF2B5EF4-FFF2-40B4-BE49-F238E27FC236}">
                <a16:creationId xmlns:a16="http://schemas.microsoft.com/office/drawing/2014/main" id="{BE933B91-A35B-2528-5BFC-84C6D0A8893D}"/>
              </a:ext>
            </a:extLst>
          </p:cNvPr>
          <p:cNvGrpSpPr/>
          <p:nvPr/>
        </p:nvGrpSpPr>
        <p:grpSpPr>
          <a:xfrm>
            <a:off x="5181599" y="3653401"/>
            <a:ext cx="4026567" cy="3874226"/>
            <a:chOff x="4394165" y="3831905"/>
            <a:chExt cx="4026567" cy="3874226"/>
          </a:xfrm>
        </p:grpSpPr>
        <p:sp>
          <p:nvSpPr>
            <p:cNvPr id="12" name="Rectangle: Rounded Corners 11">
              <a:extLst>
                <a:ext uri="{FF2B5EF4-FFF2-40B4-BE49-F238E27FC236}">
                  <a16:creationId xmlns:a16="http://schemas.microsoft.com/office/drawing/2014/main" id="{71F329A1-D34A-9F21-90C0-76E4B978CA63}"/>
                </a:ext>
              </a:extLst>
            </p:cNvPr>
            <p:cNvSpPr/>
            <p:nvPr/>
          </p:nvSpPr>
          <p:spPr>
            <a:xfrm>
              <a:off x="4394165" y="4674173"/>
              <a:ext cx="4026567" cy="3031958"/>
            </a:xfrm>
            <a:prstGeom prst="roundRect">
              <a:avLst>
                <a:gd name="adj" fmla="val 25403"/>
              </a:avLst>
            </a:prstGeom>
            <a:gradFill>
              <a:gsLst>
                <a:gs pos="80000">
                  <a:srgbClr val="60B0CC"/>
                </a:gs>
                <a:gs pos="46000">
                  <a:srgbClr val="67A4F5"/>
                </a:gs>
                <a:gs pos="2000">
                  <a:schemeClr val="accent1">
                    <a:lumMod val="99000"/>
                    <a:satMod val="120000"/>
                    <a:shade val="78000"/>
                  </a:schemeClr>
                </a:gs>
              </a:gsLst>
            </a:gradFill>
            <a:ln>
              <a:solidFill>
                <a:schemeClr val="tx1">
                  <a:lumMod val="50000"/>
                  <a:lumOff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4EE6B4EE-2E00-01E5-E662-4167D12D2EA7}"/>
                </a:ext>
              </a:extLst>
            </p:cNvPr>
            <p:cNvSpPr/>
            <p:nvPr/>
          </p:nvSpPr>
          <p:spPr>
            <a:xfrm>
              <a:off x="5299387" y="3831905"/>
              <a:ext cx="1925052" cy="189296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pSp>
      <p:grpSp>
        <p:nvGrpSpPr>
          <p:cNvPr id="19" name="Group 18">
            <a:extLst>
              <a:ext uri="{FF2B5EF4-FFF2-40B4-BE49-F238E27FC236}">
                <a16:creationId xmlns:a16="http://schemas.microsoft.com/office/drawing/2014/main" id="{B2499BBD-A31B-4A93-B8F0-23BD8C750868}"/>
              </a:ext>
            </a:extLst>
          </p:cNvPr>
          <p:cNvGrpSpPr/>
          <p:nvPr/>
        </p:nvGrpSpPr>
        <p:grpSpPr>
          <a:xfrm>
            <a:off x="10008543" y="3467135"/>
            <a:ext cx="4026567" cy="3948946"/>
            <a:chOff x="8635452" y="3757185"/>
            <a:chExt cx="4026567" cy="3948946"/>
          </a:xfrm>
        </p:grpSpPr>
        <p:sp>
          <p:nvSpPr>
            <p:cNvPr id="14" name="Rectangle: Rounded Corners 13">
              <a:extLst>
                <a:ext uri="{FF2B5EF4-FFF2-40B4-BE49-F238E27FC236}">
                  <a16:creationId xmlns:a16="http://schemas.microsoft.com/office/drawing/2014/main" id="{A31301B5-F727-B74F-2E1E-4D9A6BF43BEE}"/>
                </a:ext>
              </a:extLst>
            </p:cNvPr>
            <p:cNvSpPr/>
            <p:nvPr/>
          </p:nvSpPr>
          <p:spPr>
            <a:xfrm>
              <a:off x="8635452" y="4674173"/>
              <a:ext cx="4026567" cy="3031958"/>
            </a:xfrm>
            <a:prstGeom prst="roundRect">
              <a:avLst>
                <a:gd name="adj" fmla="val 25403"/>
              </a:avLst>
            </a:prstGeom>
            <a:gradFill>
              <a:gsLst>
                <a:gs pos="80000">
                  <a:srgbClr val="60B0CC"/>
                </a:gs>
                <a:gs pos="46000">
                  <a:srgbClr val="67A4F5"/>
                </a:gs>
                <a:gs pos="2000">
                  <a:schemeClr val="accent1">
                    <a:lumMod val="99000"/>
                    <a:satMod val="120000"/>
                    <a:shade val="78000"/>
                  </a:schemeClr>
                </a:gs>
              </a:gsLst>
            </a:gradFill>
            <a:ln>
              <a:solidFill>
                <a:schemeClr val="tx1">
                  <a:lumMod val="50000"/>
                  <a:lumOff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DD8C6047-BFBB-9D55-64C8-CB545CBEBB83}"/>
                </a:ext>
              </a:extLst>
            </p:cNvPr>
            <p:cNvSpPr/>
            <p:nvPr/>
          </p:nvSpPr>
          <p:spPr>
            <a:xfrm>
              <a:off x="9549851" y="3757185"/>
              <a:ext cx="1925052" cy="189296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pSp>
      <p:cxnSp>
        <p:nvCxnSpPr>
          <p:cNvPr id="23" name="Straight Connector 22">
            <a:extLst>
              <a:ext uri="{FF2B5EF4-FFF2-40B4-BE49-F238E27FC236}">
                <a16:creationId xmlns:a16="http://schemas.microsoft.com/office/drawing/2014/main" id="{37905062-FDED-A5CF-004A-9E1E210D237F}"/>
              </a:ext>
            </a:extLst>
          </p:cNvPr>
          <p:cNvCxnSpPr/>
          <p:nvPr/>
        </p:nvCxnSpPr>
        <p:spPr>
          <a:xfrm>
            <a:off x="737937" y="6497054"/>
            <a:ext cx="299987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FB9DA9-8B66-6A3F-617C-B7A852917CDE}"/>
              </a:ext>
            </a:extLst>
          </p:cNvPr>
          <p:cNvCxnSpPr/>
          <p:nvPr/>
        </p:nvCxnSpPr>
        <p:spPr>
          <a:xfrm>
            <a:off x="5702969" y="6497054"/>
            <a:ext cx="299987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3908F57-DEE3-848E-0190-105DF6FD9963}"/>
              </a:ext>
            </a:extLst>
          </p:cNvPr>
          <p:cNvCxnSpPr/>
          <p:nvPr/>
        </p:nvCxnSpPr>
        <p:spPr>
          <a:xfrm>
            <a:off x="10555706" y="6497054"/>
            <a:ext cx="299987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3310E2-48D9-4941-5F30-B4372679AF5C}"/>
              </a:ext>
            </a:extLst>
          </p:cNvPr>
          <p:cNvSpPr txBox="1"/>
          <p:nvPr/>
        </p:nvSpPr>
        <p:spPr>
          <a:xfrm>
            <a:off x="737937" y="6705601"/>
            <a:ext cx="2999874" cy="369332"/>
          </a:xfrm>
          <a:prstGeom prst="rect">
            <a:avLst/>
          </a:prstGeom>
          <a:noFill/>
        </p:spPr>
        <p:txBody>
          <a:bodyPr wrap="square" rtlCol="0">
            <a:spAutoFit/>
          </a:bodyPr>
          <a:lstStyle/>
          <a:p>
            <a:pPr algn="ctr"/>
            <a:r>
              <a:rPr lang="en-IN" dirty="0">
                <a:solidFill>
                  <a:schemeClr val="bg1"/>
                </a:solidFill>
              </a:rPr>
              <a:t>DIRECTOR</a:t>
            </a:r>
          </a:p>
        </p:txBody>
      </p:sp>
      <p:sp>
        <p:nvSpPr>
          <p:cNvPr id="27" name="TextBox 26">
            <a:extLst>
              <a:ext uri="{FF2B5EF4-FFF2-40B4-BE49-F238E27FC236}">
                <a16:creationId xmlns:a16="http://schemas.microsoft.com/office/drawing/2014/main" id="{2F0A1172-7900-E041-B014-E07931B28BD8}"/>
              </a:ext>
            </a:extLst>
          </p:cNvPr>
          <p:cNvSpPr txBox="1"/>
          <p:nvPr/>
        </p:nvSpPr>
        <p:spPr>
          <a:xfrm>
            <a:off x="5466434" y="6705601"/>
            <a:ext cx="2999874" cy="369332"/>
          </a:xfrm>
          <a:prstGeom prst="rect">
            <a:avLst/>
          </a:prstGeom>
          <a:noFill/>
        </p:spPr>
        <p:txBody>
          <a:bodyPr wrap="square" rtlCol="0">
            <a:spAutoFit/>
          </a:bodyPr>
          <a:lstStyle/>
          <a:p>
            <a:pPr algn="ctr"/>
            <a:r>
              <a:rPr lang="en-IN" dirty="0">
                <a:solidFill>
                  <a:schemeClr val="bg1"/>
                </a:solidFill>
              </a:rPr>
              <a:t>DIRECTOR</a:t>
            </a:r>
          </a:p>
        </p:txBody>
      </p:sp>
      <p:sp>
        <p:nvSpPr>
          <p:cNvPr id="28" name="TextBox 27">
            <a:extLst>
              <a:ext uri="{FF2B5EF4-FFF2-40B4-BE49-F238E27FC236}">
                <a16:creationId xmlns:a16="http://schemas.microsoft.com/office/drawing/2014/main" id="{0CBAABE1-8BA6-0DB8-8CB4-C0E438B86611}"/>
              </a:ext>
            </a:extLst>
          </p:cNvPr>
          <p:cNvSpPr txBox="1"/>
          <p:nvPr/>
        </p:nvSpPr>
        <p:spPr>
          <a:xfrm>
            <a:off x="10521889" y="6679717"/>
            <a:ext cx="2999874" cy="369332"/>
          </a:xfrm>
          <a:prstGeom prst="rect">
            <a:avLst/>
          </a:prstGeom>
          <a:noFill/>
        </p:spPr>
        <p:txBody>
          <a:bodyPr wrap="square" rtlCol="0">
            <a:spAutoFit/>
          </a:bodyPr>
          <a:lstStyle/>
          <a:p>
            <a:pPr algn="ctr"/>
            <a:r>
              <a:rPr lang="en-IN" dirty="0">
                <a:solidFill>
                  <a:schemeClr val="bg1"/>
                </a:solidFill>
              </a:rPr>
              <a:t>DIRECTOR</a:t>
            </a:r>
          </a:p>
        </p:txBody>
      </p:sp>
      <p:sp>
        <p:nvSpPr>
          <p:cNvPr id="29" name="TextBox 28">
            <a:extLst>
              <a:ext uri="{FF2B5EF4-FFF2-40B4-BE49-F238E27FC236}">
                <a16:creationId xmlns:a16="http://schemas.microsoft.com/office/drawing/2014/main" id="{AECCCE78-E450-A99D-D541-BA51FCD87C54}"/>
              </a:ext>
            </a:extLst>
          </p:cNvPr>
          <p:cNvSpPr txBox="1"/>
          <p:nvPr/>
        </p:nvSpPr>
        <p:spPr>
          <a:xfrm>
            <a:off x="4223515" y="7527627"/>
            <a:ext cx="5963222" cy="646331"/>
          </a:xfrm>
          <a:prstGeom prst="rect">
            <a:avLst/>
          </a:prstGeom>
          <a:noFill/>
        </p:spPr>
        <p:txBody>
          <a:bodyPr wrap="square" rtlCol="0">
            <a:spAutoFit/>
          </a:bodyPr>
          <a:lstStyle/>
          <a:p>
            <a:pPr algn="ctr"/>
            <a:r>
              <a:rPr lang="en-IN" sz="3600" dirty="0">
                <a:latin typeface="Arial Black" panose="020B0A04020102020204" pitchFamily="34" charset="0"/>
              </a:rPr>
              <a:t>Co-founders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2383988"/>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hnschrift SemiBold SemiConden" panose="020B0502040204020203" pitchFamily="34" charset="0"/>
                <a:ea typeface="Barlow Bold" pitchFamily="34" charset="-122"/>
                <a:cs typeface="Barlow Bold" pitchFamily="34" charset="-120"/>
              </a:rPr>
              <a:t>Sustainability &amp; CSR</a:t>
            </a:r>
            <a:endParaRPr lang="en-US" sz="4450" dirty="0">
              <a:latin typeface="Bahnschrift SemiBold SemiConden" panose="020B0502040204020203" pitchFamily="34" charset="0"/>
            </a:endParaRPr>
          </a:p>
        </p:txBody>
      </p:sp>
      <p:sp>
        <p:nvSpPr>
          <p:cNvPr id="3" name="Shape 1"/>
          <p:cNvSpPr/>
          <p:nvPr/>
        </p:nvSpPr>
        <p:spPr>
          <a:xfrm>
            <a:off x="758309" y="3529965"/>
            <a:ext cx="4226838" cy="2315647"/>
          </a:xfrm>
          <a:prstGeom prst="roundRect">
            <a:avLst>
              <a:gd name="adj" fmla="val 8421"/>
            </a:avLst>
          </a:prstGeom>
          <a:solidFill>
            <a:srgbClr val="EEEFF5"/>
          </a:solidFill>
          <a:ln/>
          <a:effectLst>
            <a:outerShdw blurRad="53340" dist="26670" dir="13500000" algn="bl" rotWithShape="0">
              <a:srgbClr val="FFFFFF">
                <a:alpha val="70000"/>
              </a:srgbClr>
            </a:outerShdw>
          </a:effectLst>
        </p:spPr>
      </p:sp>
      <p:sp>
        <p:nvSpPr>
          <p:cNvPr id="4" name="Text 2"/>
          <p:cNvSpPr/>
          <p:nvPr/>
        </p:nvSpPr>
        <p:spPr>
          <a:xfrm>
            <a:off x="974884" y="3746540"/>
            <a:ext cx="3068479"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hnschrift Light SemiCondensed" panose="020B0502040204020203" pitchFamily="34" charset="0"/>
                <a:ea typeface="Barlow Bold" pitchFamily="34" charset="-122"/>
                <a:cs typeface="Barlow Bold" pitchFamily="34" charset="-120"/>
              </a:rPr>
              <a:t>Eco-Friendly Production</a:t>
            </a:r>
            <a:endParaRPr lang="en-US" sz="2200" dirty="0">
              <a:latin typeface="Bahnschrift Light SemiCondensed" panose="020B0502040204020203" pitchFamily="34" charset="0"/>
            </a:endParaRPr>
          </a:p>
        </p:txBody>
      </p:sp>
      <p:sp>
        <p:nvSpPr>
          <p:cNvPr id="5" name="Text 3"/>
          <p:cNvSpPr/>
          <p:nvPr/>
        </p:nvSpPr>
        <p:spPr>
          <a:xfrm>
            <a:off x="974884" y="4232672"/>
            <a:ext cx="3793688"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Bahnschrift Light SemiCondensed" panose="020B0502040204020203" pitchFamily="34" charset="0"/>
                <a:ea typeface="Montserrat" pitchFamily="34" charset="-122"/>
                <a:cs typeface="Montserrat" pitchFamily="34" charset="-120"/>
              </a:rPr>
              <a:t>Implementing green technologies and waste reduction methods for minimal environmental impact.</a:t>
            </a:r>
            <a:endParaRPr lang="en-US" sz="1700" dirty="0">
              <a:latin typeface="Bahnschrift Light SemiCondensed" panose="020B0502040204020203" pitchFamily="34" charset="0"/>
            </a:endParaRPr>
          </a:p>
        </p:txBody>
      </p:sp>
      <p:sp>
        <p:nvSpPr>
          <p:cNvPr id="6" name="Shape 4"/>
          <p:cNvSpPr/>
          <p:nvPr/>
        </p:nvSpPr>
        <p:spPr>
          <a:xfrm>
            <a:off x="5201722" y="3529965"/>
            <a:ext cx="4226838" cy="2315647"/>
          </a:xfrm>
          <a:prstGeom prst="roundRect">
            <a:avLst>
              <a:gd name="adj" fmla="val 8421"/>
            </a:avLst>
          </a:prstGeom>
          <a:solidFill>
            <a:srgbClr val="EEEFF5"/>
          </a:solidFill>
          <a:ln/>
          <a:effectLst>
            <a:outerShdw blurRad="53340" dist="26670" dir="13500000" algn="bl" rotWithShape="0">
              <a:srgbClr val="FFFFFF">
                <a:alpha val="70000"/>
              </a:srgbClr>
            </a:outerShdw>
          </a:effectLst>
        </p:spPr>
      </p:sp>
      <p:sp>
        <p:nvSpPr>
          <p:cNvPr id="7" name="Text 5"/>
          <p:cNvSpPr/>
          <p:nvPr/>
        </p:nvSpPr>
        <p:spPr>
          <a:xfrm>
            <a:off x="5418296" y="3746540"/>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hnschrift Light SemiCondensed" panose="020B0502040204020203" pitchFamily="34" charset="0"/>
                <a:ea typeface="Barlow Bold" pitchFamily="34" charset="-122"/>
                <a:cs typeface="Barlow Bold" pitchFamily="34" charset="-120"/>
              </a:rPr>
              <a:t>Energy Optimization</a:t>
            </a:r>
            <a:endParaRPr lang="en-US" sz="2200" dirty="0">
              <a:latin typeface="Bahnschrift Light SemiCondensed" panose="020B0502040204020203" pitchFamily="34" charset="0"/>
            </a:endParaRPr>
          </a:p>
        </p:txBody>
      </p:sp>
      <p:sp>
        <p:nvSpPr>
          <p:cNvPr id="8" name="Text 6"/>
          <p:cNvSpPr/>
          <p:nvPr/>
        </p:nvSpPr>
        <p:spPr>
          <a:xfrm>
            <a:off x="5418296" y="4232672"/>
            <a:ext cx="3793688"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Bahnschrift Light SemiCondensed" panose="020B0502040204020203" pitchFamily="34" charset="0"/>
                <a:ea typeface="Montserrat" pitchFamily="34" charset="-122"/>
                <a:cs typeface="Montserrat" pitchFamily="34" charset="-120"/>
              </a:rPr>
              <a:t>Focus on renewable energy sources and efficient consumption across all operations.</a:t>
            </a:r>
            <a:endParaRPr lang="en-US" sz="1700" dirty="0">
              <a:latin typeface="Bahnschrift Light SemiCondensed" panose="020B0502040204020203" pitchFamily="34" charset="0"/>
            </a:endParaRPr>
          </a:p>
        </p:txBody>
      </p:sp>
      <p:sp>
        <p:nvSpPr>
          <p:cNvPr id="9" name="Shape 7"/>
          <p:cNvSpPr/>
          <p:nvPr/>
        </p:nvSpPr>
        <p:spPr>
          <a:xfrm>
            <a:off x="9645134" y="3529965"/>
            <a:ext cx="4226957" cy="2315647"/>
          </a:xfrm>
          <a:prstGeom prst="roundRect">
            <a:avLst>
              <a:gd name="adj" fmla="val 8421"/>
            </a:avLst>
          </a:prstGeom>
          <a:solidFill>
            <a:srgbClr val="EEEFF5"/>
          </a:solidFill>
          <a:ln/>
          <a:effectLst>
            <a:outerShdw blurRad="53340" dist="26670" dir="13500000" algn="bl" rotWithShape="0">
              <a:srgbClr val="FFFFFF">
                <a:alpha val="70000"/>
              </a:srgbClr>
            </a:outerShdw>
          </a:effectLst>
        </p:spPr>
      </p:sp>
      <p:sp>
        <p:nvSpPr>
          <p:cNvPr id="10" name="Text 8"/>
          <p:cNvSpPr/>
          <p:nvPr/>
        </p:nvSpPr>
        <p:spPr>
          <a:xfrm>
            <a:off x="9861709" y="3746540"/>
            <a:ext cx="3793807" cy="712470"/>
          </a:xfrm>
          <a:prstGeom prst="rect">
            <a:avLst/>
          </a:prstGeom>
          <a:noFill/>
          <a:ln/>
        </p:spPr>
        <p:txBody>
          <a:bodyPr wrap="square" lIns="0" tIns="0" rIns="0" bIns="0" rtlCol="0" anchor="t"/>
          <a:lstStyle/>
          <a:p>
            <a:pPr marL="0" indent="0" algn="l">
              <a:lnSpc>
                <a:spcPts val="2800"/>
              </a:lnSpc>
              <a:buNone/>
            </a:pPr>
            <a:r>
              <a:rPr lang="en-US" sz="2200" b="1" dirty="0">
                <a:solidFill>
                  <a:srgbClr val="272525"/>
                </a:solidFill>
                <a:latin typeface="Bahnschrift Light SemiCondensed" panose="020B0502040204020203" pitchFamily="34" charset="0"/>
                <a:ea typeface="Barlow Bold" pitchFamily="34" charset="-122"/>
                <a:cs typeface="Barlow Bold" pitchFamily="34" charset="-120"/>
              </a:rPr>
              <a:t>Community &amp; Employee Welfare</a:t>
            </a:r>
            <a:endParaRPr lang="en-US" sz="2200" dirty="0">
              <a:latin typeface="Bahnschrift Light SemiCondensed" panose="020B0502040204020203" pitchFamily="34" charset="0"/>
            </a:endParaRPr>
          </a:p>
        </p:txBody>
      </p:sp>
      <p:sp>
        <p:nvSpPr>
          <p:cNvPr id="11" name="Text 9"/>
          <p:cNvSpPr/>
          <p:nvPr/>
        </p:nvSpPr>
        <p:spPr>
          <a:xfrm>
            <a:off x="9861709" y="4588907"/>
            <a:ext cx="3793807"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Bahnschrift Light SemiCondensed" panose="020B0502040204020203" pitchFamily="34" charset="0"/>
                <a:ea typeface="Montserrat" pitchFamily="34" charset="-122"/>
                <a:cs typeface="Montserrat" pitchFamily="34" charset="-120"/>
              </a:rPr>
              <a:t>Engaging in local community development and ensuring the well-being of our workforce.</a:t>
            </a:r>
            <a:endParaRPr lang="en-US" sz="1700" dirty="0">
              <a:latin typeface="Bahnschrift Light SemiCondensed" panose="020B0502040204020203" pitchFamily="34" charset="0"/>
            </a:endParaRPr>
          </a:p>
        </p:txBody>
      </p:sp>
      <p:sp>
        <p:nvSpPr>
          <p:cNvPr id="12" name="Rectangle: Rounded Corners 11">
            <a:extLst>
              <a:ext uri="{FF2B5EF4-FFF2-40B4-BE49-F238E27FC236}">
                <a16:creationId xmlns:a16="http://schemas.microsoft.com/office/drawing/2014/main" id="{24DF4D4F-105D-889D-A12D-B2025E0EA3FC}"/>
              </a:ext>
            </a:extLst>
          </p:cNvPr>
          <p:cNvSpPr/>
          <p:nvPr/>
        </p:nvSpPr>
        <p:spPr>
          <a:xfrm>
            <a:off x="12496800" y="7748337"/>
            <a:ext cx="2133600" cy="481263"/>
          </a:xfrm>
          <a:prstGeom prst="roundRect">
            <a:avLst>
              <a:gd name="adj" fmla="val 50000"/>
            </a:avLst>
          </a:prstGeom>
          <a:solidFill>
            <a:srgbClr val="EBEF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3310890"/>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hnschrift SemiBold" panose="020B0502040204020203" pitchFamily="34" charset="0"/>
                <a:ea typeface="Barlow Bold" pitchFamily="34" charset="-122"/>
                <a:cs typeface="Barlow Bold" pitchFamily="34" charset="-120"/>
              </a:rPr>
              <a:t>GATIK OTTO</a:t>
            </a:r>
            <a:endParaRPr lang="en-US" sz="4450" dirty="0">
              <a:latin typeface="Bahnschrift SemiBold" panose="020B0502040204020203" pitchFamily="34" charset="0"/>
            </a:endParaRPr>
          </a:p>
        </p:txBody>
      </p:sp>
      <p:sp>
        <p:nvSpPr>
          <p:cNvPr id="4" name="Text 1"/>
          <p:cNvSpPr/>
          <p:nvPr/>
        </p:nvSpPr>
        <p:spPr>
          <a:xfrm>
            <a:off x="758309" y="4348520"/>
            <a:ext cx="6711553" cy="570071"/>
          </a:xfrm>
          <a:prstGeom prst="rect">
            <a:avLst/>
          </a:prstGeom>
          <a:noFill/>
          <a:ln/>
        </p:spPr>
        <p:txBody>
          <a:bodyPr wrap="none" lIns="0" tIns="0" rIns="0" bIns="0" rtlCol="0" anchor="t"/>
          <a:lstStyle/>
          <a:p>
            <a:pPr marL="0" indent="0" algn="l">
              <a:lnSpc>
                <a:spcPts val="4450"/>
              </a:lnSpc>
              <a:buNone/>
            </a:pPr>
            <a:r>
              <a:rPr lang="en-US" sz="3550" b="1" dirty="0">
                <a:solidFill>
                  <a:srgbClr val="7068F4"/>
                </a:solidFill>
                <a:latin typeface="Bahnschrift SemiBold SemiConden" panose="020B0502040204020203" pitchFamily="34" charset="0"/>
                <a:ea typeface="Barlow Bold" pitchFamily="34" charset="-122"/>
                <a:cs typeface="Barlow Bold" pitchFamily="34" charset="-120"/>
              </a:rPr>
              <a:t>Driving Comfort. Ensuring Safety</a:t>
            </a:r>
            <a:r>
              <a:rPr lang="en-US" sz="3550" b="1" dirty="0">
                <a:solidFill>
                  <a:srgbClr val="7068F4"/>
                </a:solidFill>
                <a:latin typeface="Barlow Bold" pitchFamily="34" charset="0"/>
                <a:ea typeface="Barlow Bold" pitchFamily="34" charset="-122"/>
                <a:cs typeface="Barlow Bold" pitchFamily="34" charset="-120"/>
              </a:rPr>
              <a:t>.</a:t>
            </a:r>
            <a:endParaRPr lang="en-US" sz="3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729151"/>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hnschrift SemiBold" panose="020B0502040204020203" pitchFamily="34" charset="0"/>
                <a:ea typeface="Barlow Bold" pitchFamily="34" charset="-122"/>
                <a:cs typeface="Barlow Bold" pitchFamily="34" charset="-120"/>
              </a:rPr>
              <a:t>About GATIK OTTO</a:t>
            </a:r>
            <a:endParaRPr lang="en-US" sz="4450" dirty="0">
              <a:latin typeface="Bahnschrift SemiBold" panose="020B0502040204020203" pitchFamily="34" charset="0"/>
            </a:endParaRPr>
          </a:p>
        </p:txBody>
      </p:sp>
      <p:sp>
        <p:nvSpPr>
          <p:cNvPr id="4" name="Text 1"/>
          <p:cNvSpPr/>
          <p:nvPr/>
        </p:nvSpPr>
        <p:spPr>
          <a:xfrm>
            <a:off x="758309" y="3766780"/>
            <a:ext cx="7627382" cy="173355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GATIK OTTO is an innovative manufacturer of two-wheeler suspension systems (front forks &amp; rear cushions), headquartered in India. We are committed to delivering unparalleled ride comfort, ensuring safety, and enhancing overall vehicle performance for the evolving Indian and global automotive market.</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26748" y="1088806"/>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hnschrift SemiBold SemiConden" panose="020B0502040204020203" pitchFamily="34" charset="0"/>
                <a:ea typeface="Barlow Bold" pitchFamily="34" charset="-122"/>
                <a:cs typeface="Barlow Bold" pitchFamily="34" charset="-120"/>
              </a:rPr>
              <a:t>Vision &amp; Mission</a:t>
            </a:r>
            <a:endParaRPr lang="en-US" sz="4450" dirty="0">
              <a:latin typeface="Bahnschrift SemiBold SemiConden" panose="020B0502040204020203" pitchFamily="34" charset="0"/>
            </a:endParaRPr>
          </a:p>
        </p:txBody>
      </p:sp>
      <p:sp>
        <p:nvSpPr>
          <p:cNvPr id="3" name="Shape 1"/>
          <p:cNvSpPr/>
          <p:nvPr/>
        </p:nvSpPr>
        <p:spPr>
          <a:xfrm>
            <a:off x="271068" y="2375673"/>
            <a:ext cx="6448544" cy="2594253"/>
          </a:xfrm>
          <a:prstGeom prst="roundRect">
            <a:avLst>
              <a:gd name="adj" fmla="val 5640"/>
            </a:avLst>
          </a:prstGeom>
          <a:noFill/>
          <a:ln w="30480">
            <a:solidFill>
              <a:srgbClr val="C1C3D0"/>
            </a:solidFill>
            <a:prstDash val="solid"/>
          </a:ln>
          <a:effectLst>
            <a:outerShdw blurRad="53340" dist="26670" dir="13500000" algn="bl" rotWithShape="0">
              <a:srgbClr val="FFFFFF">
                <a:alpha val="70000"/>
              </a:srgbClr>
            </a:outerShdw>
          </a:effectLst>
        </p:spPr>
      </p:sp>
      <p:pic>
        <p:nvPicPr>
          <p:cNvPr id="4" name="Image 0" descr="preencoded.png"/>
          <p:cNvPicPr>
            <a:picLocks noChangeAspect="1"/>
          </p:cNvPicPr>
          <p:nvPr/>
        </p:nvPicPr>
        <p:blipFill>
          <a:blip r:embed="rId3"/>
          <a:stretch>
            <a:fillRect/>
          </a:stretch>
        </p:blipFill>
        <p:spPr>
          <a:xfrm>
            <a:off x="240588" y="2375673"/>
            <a:ext cx="121920" cy="2594253"/>
          </a:xfrm>
          <a:prstGeom prst="rect">
            <a:avLst/>
          </a:prstGeom>
        </p:spPr>
      </p:pic>
      <p:sp>
        <p:nvSpPr>
          <p:cNvPr id="5" name="Text 2"/>
          <p:cNvSpPr/>
          <p:nvPr/>
        </p:nvSpPr>
        <p:spPr>
          <a:xfrm>
            <a:off x="609563" y="262272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hnschrift SemiBold" panose="020B0502040204020203" pitchFamily="34" charset="0"/>
                <a:ea typeface="Barlow Bold" pitchFamily="34" charset="-122"/>
                <a:cs typeface="Barlow Bold" pitchFamily="34" charset="-120"/>
              </a:rPr>
              <a:t>Vision</a:t>
            </a:r>
            <a:endParaRPr lang="en-US" sz="2200" dirty="0">
              <a:latin typeface="Bahnschrift SemiBold" panose="020B0502040204020203" pitchFamily="34" charset="0"/>
            </a:endParaRPr>
          </a:p>
        </p:txBody>
      </p:sp>
      <p:sp>
        <p:nvSpPr>
          <p:cNvPr id="6" name="Text 3"/>
          <p:cNvSpPr/>
          <p:nvPr/>
        </p:nvSpPr>
        <p:spPr>
          <a:xfrm>
            <a:off x="609563" y="3108860"/>
            <a:ext cx="5862995"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To be the most trusted partner for advanced suspension solutions globally, setting benchmarks in ride dynamics and vehicle safety.</a:t>
            </a:r>
            <a:endParaRPr lang="en-US" sz="1700" dirty="0"/>
          </a:p>
        </p:txBody>
      </p:sp>
      <p:sp>
        <p:nvSpPr>
          <p:cNvPr id="7" name="Shape 4"/>
          <p:cNvSpPr/>
          <p:nvPr/>
        </p:nvSpPr>
        <p:spPr>
          <a:xfrm>
            <a:off x="5995681" y="5236425"/>
            <a:ext cx="6448663" cy="2594253"/>
          </a:xfrm>
          <a:prstGeom prst="roundRect">
            <a:avLst>
              <a:gd name="adj" fmla="val 5640"/>
            </a:avLst>
          </a:prstGeom>
          <a:noFill/>
          <a:ln w="30480">
            <a:solidFill>
              <a:srgbClr val="C1C3D0"/>
            </a:solidFill>
            <a:prstDash val="solid"/>
          </a:ln>
          <a:effectLst>
            <a:outerShdw blurRad="53340" dist="26670" dir="13500000" algn="bl" rotWithShape="0">
              <a:srgbClr val="FFFFFF">
                <a:alpha val="70000"/>
              </a:srgbClr>
            </a:outerShdw>
          </a:effectLst>
        </p:spPr>
      </p:sp>
      <p:pic>
        <p:nvPicPr>
          <p:cNvPr id="8" name="Image 1" descr="preencoded.png"/>
          <p:cNvPicPr>
            <a:picLocks noChangeAspect="1"/>
          </p:cNvPicPr>
          <p:nvPr/>
        </p:nvPicPr>
        <p:blipFill>
          <a:blip r:embed="rId3"/>
          <a:stretch>
            <a:fillRect/>
          </a:stretch>
        </p:blipFill>
        <p:spPr>
          <a:xfrm>
            <a:off x="5965201" y="5236425"/>
            <a:ext cx="121920" cy="2594253"/>
          </a:xfrm>
          <a:prstGeom prst="rect">
            <a:avLst/>
          </a:prstGeom>
        </p:spPr>
      </p:pic>
      <p:sp>
        <p:nvSpPr>
          <p:cNvPr id="9" name="Text 5"/>
          <p:cNvSpPr/>
          <p:nvPr/>
        </p:nvSpPr>
        <p:spPr>
          <a:xfrm>
            <a:off x="6334176" y="5483480"/>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hnschrift SemiBold" panose="020B0502040204020203" pitchFamily="34" charset="0"/>
                <a:ea typeface="Barlow Bold" pitchFamily="34" charset="-122"/>
                <a:cs typeface="Barlow Bold" pitchFamily="34" charset="-120"/>
              </a:rPr>
              <a:t>Mission</a:t>
            </a:r>
            <a:endParaRPr lang="en-US" sz="2200" dirty="0">
              <a:latin typeface="Bahnschrift SemiBold" panose="020B0502040204020203" pitchFamily="34" charset="0"/>
            </a:endParaRPr>
          </a:p>
        </p:txBody>
      </p:sp>
      <p:sp>
        <p:nvSpPr>
          <p:cNvPr id="10" name="Text 6"/>
          <p:cNvSpPr/>
          <p:nvPr/>
        </p:nvSpPr>
        <p:spPr>
          <a:xfrm>
            <a:off x="6334176" y="5969612"/>
            <a:ext cx="5863114"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Deliver superior quality and reliability</a:t>
            </a:r>
            <a:endParaRPr lang="en-US" sz="1700" dirty="0"/>
          </a:p>
        </p:txBody>
      </p:sp>
      <p:sp>
        <p:nvSpPr>
          <p:cNvPr id="11" name="Text 7"/>
          <p:cNvSpPr/>
          <p:nvPr/>
        </p:nvSpPr>
        <p:spPr>
          <a:xfrm>
            <a:off x="6334176" y="6392046"/>
            <a:ext cx="5863114"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Continuous innovation in suspension technology</a:t>
            </a:r>
            <a:endParaRPr lang="en-US" sz="1700" dirty="0"/>
          </a:p>
        </p:txBody>
      </p:sp>
      <p:sp>
        <p:nvSpPr>
          <p:cNvPr id="12" name="Text 8"/>
          <p:cNvSpPr/>
          <p:nvPr/>
        </p:nvSpPr>
        <p:spPr>
          <a:xfrm>
            <a:off x="6334176" y="6814479"/>
            <a:ext cx="5863114"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Exceptional customer support and partnership</a:t>
            </a:r>
            <a:endParaRPr lang="en-US" sz="1700" dirty="0"/>
          </a:p>
        </p:txBody>
      </p:sp>
      <p:sp>
        <p:nvSpPr>
          <p:cNvPr id="13" name="Text 9"/>
          <p:cNvSpPr/>
          <p:nvPr/>
        </p:nvSpPr>
        <p:spPr>
          <a:xfrm>
            <a:off x="6334176" y="7236913"/>
            <a:ext cx="5863114"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Promote sustainable mobility solutions</a:t>
            </a:r>
            <a:endParaRPr lang="en-US" sz="1700" dirty="0"/>
          </a:p>
        </p:txBody>
      </p:sp>
      <p:pic>
        <p:nvPicPr>
          <p:cNvPr id="15" name="Picture 14">
            <a:extLst>
              <a:ext uri="{FF2B5EF4-FFF2-40B4-BE49-F238E27FC236}">
                <a16:creationId xmlns:a16="http://schemas.microsoft.com/office/drawing/2014/main" id="{D8CDB04C-9255-5FB7-8A40-CBE0721D01F9}"/>
              </a:ext>
            </a:extLst>
          </p:cNvPr>
          <p:cNvPicPr>
            <a:picLocks noChangeAspect="1"/>
          </p:cNvPicPr>
          <p:nvPr/>
        </p:nvPicPr>
        <p:blipFill>
          <a:blip r:embed="rId4"/>
          <a:stretch>
            <a:fillRect/>
          </a:stretch>
        </p:blipFill>
        <p:spPr>
          <a:xfrm>
            <a:off x="7559401" y="219780"/>
            <a:ext cx="6942706" cy="4311786"/>
          </a:xfrm>
          <a:prstGeom prst="rect">
            <a:avLst/>
          </a:prstGeom>
        </p:spPr>
      </p:pic>
      <p:sp>
        <p:nvSpPr>
          <p:cNvPr id="16" name="Rectangle: Rounded Corners 15">
            <a:extLst>
              <a:ext uri="{FF2B5EF4-FFF2-40B4-BE49-F238E27FC236}">
                <a16:creationId xmlns:a16="http://schemas.microsoft.com/office/drawing/2014/main" id="{054CA251-3DEB-2F93-6A2A-2C4F0842818A}"/>
              </a:ext>
            </a:extLst>
          </p:cNvPr>
          <p:cNvSpPr/>
          <p:nvPr/>
        </p:nvSpPr>
        <p:spPr>
          <a:xfrm>
            <a:off x="12496800" y="7732295"/>
            <a:ext cx="2133600" cy="481263"/>
          </a:xfrm>
          <a:prstGeom prst="roundRect">
            <a:avLst>
              <a:gd name="adj" fmla="val 50000"/>
            </a:avLst>
          </a:prstGeom>
          <a:solidFill>
            <a:srgbClr val="EBEF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758309" y="2047518"/>
            <a:ext cx="5701546" cy="712708"/>
          </a:xfrm>
          <a:prstGeom prst="rect">
            <a:avLst/>
          </a:prstGeom>
          <a:noFill/>
          <a:ln/>
        </p:spPr>
        <p:txBody>
          <a:bodyPr wrap="none" lIns="0" tIns="0" rIns="0" bIns="0" rtlCol="0" anchor="t"/>
          <a:lstStyle/>
          <a:p>
            <a:pPr marL="0" indent="0" algn="l">
              <a:lnSpc>
                <a:spcPts val="5600"/>
              </a:lnSpc>
              <a:buNone/>
            </a:pPr>
            <a:r>
              <a:rPr lang="en-US" sz="4800" b="1" dirty="0">
                <a:solidFill>
                  <a:srgbClr val="7068F4"/>
                </a:solidFill>
                <a:latin typeface="Bahnschrift Light SemiCondensed" panose="020B0502040204020203" pitchFamily="34" charset="0"/>
                <a:ea typeface="Barlow Bold" pitchFamily="34" charset="-122"/>
                <a:cs typeface="Barlow Bold" pitchFamily="34" charset="-120"/>
              </a:rPr>
              <a:t>Product Portfolio</a:t>
            </a:r>
            <a:endParaRPr lang="en-US" sz="4800" dirty="0">
              <a:latin typeface="Bahnschrift Light SemiCondensed" panose="020B0502040204020203" pitchFamily="34" charset="0"/>
            </a:endParaRPr>
          </a:p>
        </p:txBody>
      </p:sp>
      <p:sp>
        <p:nvSpPr>
          <p:cNvPr id="4" name="Text 1"/>
          <p:cNvSpPr/>
          <p:nvPr/>
        </p:nvSpPr>
        <p:spPr>
          <a:xfrm>
            <a:off x="341217" y="3301722"/>
            <a:ext cx="2850713" cy="356235"/>
          </a:xfrm>
          <a:prstGeom prst="rect">
            <a:avLst/>
          </a:prstGeom>
          <a:noFill/>
          <a:ln/>
        </p:spPr>
        <p:txBody>
          <a:bodyPr wrap="none" lIns="0" tIns="0" rIns="0" bIns="0" rtlCol="0" anchor="t"/>
          <a:lstStyle/>
          <a:p>
            <a:pPr marL="0" indent="0" algn="l">
              <a:lnSpc>
                <a:spcPts val="2800"/>
              </a:lnSpc>
              <a:buNone/>
            </a:pPr>
            <a:r>
              <a:rPr lang="en-US" sz="2400" b="1" dirty="0">
                <a:solidFill>
                  <a:srgbClr val="7068F4"/>
                </a:solidFill>
                <a:latin typeface="Bahnschrift Light SemiCondensed" panose="020B0502040204020203" pitchFamily="34" charset="0"/>
                <a:ea typeface="Barlow Bold" pitchFamily="34" charset="-122"/>
                <a:cs typeface="Barlow Bold" pitchFamily="34" charset="-120"/>
              </a:rPr>
              <a:t>Front Forks</a:t>
            </a:r>
            <a:endParaRPr lang="en-US" sz="2400" dirty="0">
              <a:latin typeface="Bahnschrift Light SemiCondensed" panose="020B0502040204020203" pitchFamily="34" charset="0"/>
            </a:endParaRPr>
          </a:p>
        </p:txBody>
      </p:sp>
      <p:sp>
        <p:nvSpPr>
          <p:cNvPr id="5" name="Text 2"/>
          <p:cNvSpPr/>
          <p:nvPr/>
        </p:nvSpPr>
        <p:spPr>
          <a:xfrm>
            <a:off x="341217" y="3874532"/>
            <a:ext cx="3549372" cy="693420"/>
          </a:xfrm>
          <a:prstGeom prst="rect">
            <a:avLst/>
          </a:prstGeom>
          <a:noFill/>
          <a:ln/>
        </p:spPr>
        <p:txBody>
          <a:bodyPr wrap="square" lIns="0" tIns="0" rIns="0" bIns="0" rtlCol="0" anchor="t"/>
          <a:lstStyle/>
          <a:p>
            <a:pPr marL="342900" indent="-342900" algn="l">
              <a:lnSpc>
                <a:spcPts val="2700"/>
              </a:lnSpc>
              <a:buSzPct val="100000"/>
              <a:buChar char="•"/>
            </a:pPr>
            <a:r>
              <a:rPr lang="en-US" dirty="0">
                <a:solidFill>
                  <a:srgbClr val="272525"/>
                </a:solidFill>
                <a:latin typeface="Bahnschrift Light SemiCondensed" panose="020B0502040204020203" pitchFamily="34" charset="0"/>
                <a:ea typeface="Montserrat" pitchFamily="34" charset="-122"/>
                <a:cs typeface="Montserrat" pitchFamily="34" charset="-120"/>
              </a:rPr>
              <a:t>Superior damping control for smooth rides</a:t>
            </a:r>
            <a:endParaRPr lang="en-US" dirty="0">
              <a:latin typeface="Bahnschrift Light SemiCondensed" panose="020B0502040204020203" pitchFamily="34" charset="0"/>
            </a:endParaRPr>
          </a:p>
        </p:txBody>
      </p:sp>
      <p:sp>
        <p:nvSpPr>
          <p:cNvPr id="6" name="Text 3"/>
          <p:cNvSpPr/>
          <p:nvPr/>
        </p:nvSpPr>
        <p:spPr>
          <a:xfrm>
            <a:off x="341217" y="4643676"/>
            <a:ext cx="3549372" cy="693420"/>
          </a:xfrm>
          <a:prstGeom prst="rect">
            <a:avLst/>
          </a:prstGeom>
          <a:noFill/>
          <a:ln/>
        </p:spPr>
        <p:txBody>
          <a:bodyPr wrap="square" lIns="0" tIns="0" rIns="0" bIns="0" rtlCol="0" anchor="t"/>
          <a:lstStyle/>
          <a:p>
            <a:pPr marL="342900" indent="-342900" algn="l">
              <a:lnSpc>
                <a:spcPts val="2700"/>
              </a:lnSpc>
              <a:buSzPct val="100000"/>
              <a:buChar char="•"/>
            </a:pPr>
            <a:r>
              <a:rPr lang="en-US" dirty="0">
                <a:solidFill>
                  <a:srgbClr val="272525"/>
                </a:solidFill>
                <a:latin typeface="Bahnschrift Light SemiCondensed" panose="020B0502040204020203" pitchFamily="34" charset="0"/>
                <a:ea typeface="Montserrat" pitchFamily="34" charset="-122"/>
                <a:cs typeface="Montserrat" pitchFamily="34" charset="-120"/>
              </a:rPr>
              <a:t>Optimized for diverse Indian road conditions</a:t>
            </a:r>
            <a:endParaRPr lang="en-US" dirty="0">
              <a:latin typeface="Bahnschrift Light SemiCondensed" panose="020B0502040204020203" pitchFamily="34" charset="0"/>
            </a:endParaRPr>
          </a:p>
        </p:txBody>
      </p:sp>
      <p:sp>
        <p:nvSpPr>
          <p:cNvPr id="7" name="Text 4"/>
          <p:cNvSpPr/>
          <p:nvPr/>
        </p:nvSpPr>
        <p:spPr>
          <a:xfrm>
            <a:off x="341217" y="5412819"/>
            <a:ext cx="3549372" cy="693420"/>
          </a:xfrm>
          <a:prstGeom prst="rect">
            <a:avLst/>
          </a:prstGeom>
          <a:noFill/>
          <a:ln/>
        </p:spPr>
        <p:txBody>
          <a:bodyPr wrap="square" lIns="0" tIns="0" rIns="0" bIns="0" rtlCol="0" anchor="t"/>
          <a:lstStyle/>
          <a:p>
            <a:pPr marL="342900" indent="-342900" algn="l">
              <a:lnSpc>
                <a:spcPts val="2700"/>
              </a:lnSpc>
              <a:buSzPct val="100000"/>
              <a:buChar char="•"/>
            </a:pPr>
            <a:r>
              <a:rPr lang="en-US" dirty="0">
                <a:solidFill>
                  <a:srgbClr val="272525"/>
                </a:solidFill>
                <a:latin typeface="Bahnschrift Light SemiCondensed" panose="020B0502040204020203" pitchFamily="34" charset="0"/>
                <a:ea typeface="Montserrat" pitchFamily="34" charset="-122"/>
                <a:cs typeface="Montserrat" pitchFamily="34" charset="-120"/>
              </a:rPr>
              <a:t>Enhanced stability and steering response</a:t>
            </a:r>
            <a:endParaRPr lang="en-US" dirty="0">
              <a:latin typeface="Bahnschrift Light SemiCondensed" panose="020B0502040204020203" pitchFamily="34" charset="0"/>
            </a:endParaRPr>
          </a:p>
        </p:txBody>
      </p:sp>
      <p:sp>
        <p:nvSpPr>
          <p:cNvPr id="8" name="Text 5"/>
          <p:cNvSpPr/>
          <p:nvPr/>
        </p:nvSpPr>
        <p:spPr>
          <a:xfrm>
            <a:off x="4426847" y="3301722"/>
            <a:ext cx="2850713" cy="356235"/>
          </a:xfrm>
          <a:prstGeom prst="rect">
            <a:avLst/>
          </a:prstGeom>
          <a:noFill/>
          <a:ln/>
        </p:spPr>
        <p:txBody>
          <a:bodyPr wrap="none" lIns="0" tIns="0" rIns="0" bIns="0" rtlCol="0" anchor="t"/>
          <a:lstStyle/>
          <a:p>
            <a:pPr marL="0" indent="0" algn="l">
              <a:lnSpc>
                <a:spcPts val="2800"/>
              </a:lnSpc>
              <a:buNone/>
            </a:pPr>
            <a:r>
              <a:rPr lang="en-US" sz="2400" b="1" dirty="0">
                <a:solidFill>
                  <a:srgbClr val="7068F4"/>
                </a:solidFill>
                <a:latin typeface="Bahnschrift Light SemiCondensed" panose="020B0502040204020203" pitchFamily="34" charset="0"/>
                <a:ea typeface="Barlow Bold" pitchFamily="34" charset="-122"/>
                <a:cs typeface="Barlow Bold" pitchFamily="34" charset="-120"/>
              </a:rPr>
              <a:t>Rear Cushions</a:t>
            </a:r>
            <a:endParaRPr lang="en-US" sz="2400" dirty="0">
              <a:latin typeface="Bahnschrift Light SemiCondensed" panose="020B0502040204020203" pitchFamily="34" charset="0"/>
            </a:endParaRPr>
          </a:p>
        </p:txBody>
      </p:sp>
      <p:sp>
        <p:nvSpPr>
          <p:cNvPr id="9" name="Text 6"/>
          <p:cNvSpPr/>
          <p:nvPr/>
        </p:nvSpPr>
        <p:spPr>
          <a:xfrm>
            <a:off x="4426847" y="3874532"/>
            <a:ext cx="3549372" cy="693420"/>
          </a:xfrm>
          <a:prstGeom prst="rect">
            <a:avLst/>
          </a:prstGeom>
          <a:noFill/>
          <a:ln/>
        </p:spPr>
        <p:txBody>
          <a:bodyPr wrap="square" lIns="0" tIns="0" rIns="0" bIns="0" rtlCol="0" anchor="t"/>
          <a:lstStyle/>
          <a:p>
            <a:pPr marL="342900" indent="-342900" algn="l">
              <a:lnSpc>
                <a:spcPts val="2700"/>
              </a:lnSpc>
              <a:buSzPct val="100000"/>
              <a:buChar char="•"/>
            </a:pPr>
            <a:r>
              <a:rPr lang="en-US" dirty="0">
                <a:solidFill>
                  <a:srgbClr val="272525"/>
                </a:solidFill>
                <a:latin typeface="Bahnschrift Light SemiCondensed" panose="020B0502040204020203" pitchFamily="34" charset="0"/>
                <a:ea typeface="Montserrat" pitchFamily="34" charset="-122"/>
                <a:cs typeface="Montserrat" pitchFamily="34" charset="-120"/>
              </a:rPr>
              <a:t>Adjustable preload for varied loads</a:t>
            </a:r>
            <a:endParaRPr lang="en-US" dirty="0">
              <a:latin typeface="Bahnschrift Light SemiCondensed" panose="020B0502040204020203" pitchFamily="34" charset="0"/>
            </a:endParaRPr>
          </a:p>
        </p:txBody>
      </p:sp>
      <p:sp>
        <p:nvSpPr>
          <p:cNvPr id="10" name="Text 7"/>
          <p:cNvSpPr/>
          <p:nvPr/>
        </p:nvSpPr>
        <p:spPr>
          <a:xfrm>
            <a:off x="4426847" y="4643676"/>
            <a:ext cx="3549372" cy="693420"/>
          </a:xfrm>
          <a:prstGeom prst="rect">
            <a:avLst/>
          </a:prstGeom>
          <a:noFill/>
          <a:ln/>
        </p:spPr>
        <p:txBody>
          <a:bodyPr wrap="square" lIns="0" tIns="0" rIns="0" bIns="0" rtlCol="0" anchor="t"/>
          <a:lstStyle/>
          <a:p>
            <a:pPr marL="342900" indent="-342900" algn="l">
              <a:lnSpc>
                <a:spcPts val="2700"/>
              </a:lnSpc>
              <a:buSzPct val="100000"/>
              <a:buChar char="•"/>
            </a:pPr>
            <a:r>
              <a:rPr lang="en-US" dirty="0">
                <a:solidFill>
                  <a:srgbClr val="272525"/>
                </a:solidFill>
                <a:latin typeface="Bahnschrift Light SemiCondensed" panose="020B0502040204020203" pitchFamily="34" charset="0"/>
                <a:ea typeface="Montserrat" pitchFamily="34" charset="-122"/>
                <a:cs typeface="Montserrat" pitchFamily="34" charset="-120"/>
              </a:rPr>
              <a:t>Improved load handling and comfort</a:t>
            </a:r>
            <a:endParaRPr lang="en-US" dirty="0">
              <a:latin typeface="Bahnschrift Light SemiCondensed" panose="020B0502040204020203" pitchFamily="34" charset="0"/>
            </a:endParaRPr>
          </a:p>
        </p:txBody>
      </p:sp>
      <p:sp>
        <p:nvSpPr>
          <p:cNvPr id="11" name="Text 8"/>
          <p:cNvSpPr/>
          <p:nvPr/>
        </p:nvSpPr>
        <p:spPr>
          <a:xfrm>
            <a:off x="4426847" y="5412819"/>
            <a:ext cx="3549372" cy="693420"/>
          </a:xfrm>
          <a:prstGeom prst="rect">
            <a:avLst/>
          </a:prstGeom>
          <a:noFill/>
          <a:ln/>
        </p:spPr>
        <p:txBody>
          <a:bodyPr wrap="square" lIns="0" tIns="0" rIns="0" bIns="0" rtlCol="0" anchor="t"/>
          <a:lstStyle/>
          <a:p>
            <a:pPr marL="342900" indent="-342900" algn="l">
              <a:lnSpc>
                <a:spcPts val="2700"/>
              </a:lnSpc>
              <a:buSzPct val="100000"/>
              <a:buChar char="•"/>
            </a:pPr>
            <a:r>
              <a:rPr lang="en-US" dirty="0">
                <a:solidFill>
                  <a:srgbClr val="272525"/>
                </a:solidFill>
                <a:latin typeface="Bahnschrift Light SemiCondensed" panose="020B0502040204020203" pitchFamily="34" charset="0"/>
                <a:ea typeface="Montserrat" pitchFamily="34" charset="-122"/>
                <a:cs typeface="Montserrat" pitchFamily="34" charset="-120"/>
              </a:rPr>
              <a:t>Long-life seals for maximum durability</a:t>
            </a:r>
            <a:endParaRPr lang="en-US" dirty="0">
              <a:latin typeface="Bahnschrift Light SemiCondensed" panose="020B0502040204020203" pitchFamily="34" charset="0"/>
            </a:endParaRPr>
          </a:p>
        </p:txBody>
      </p:sp>
      <p:pic>
        <p:nvPicPr>
          <p:cNvPr id="12" name="Picture 11">
            <a:extLst>
              <a:ext uri="{FF2B5EF4-FFF2-40B4-BE49-F238E27FC236}">
                <a16:creationId xmlns:a16="http://schemas.microsoft.com/office/drawing/2014/main" id="{7725E59C-3A91-2B46-2310-31C139FF1F85}"/>
              </a:ext>
            </a:extLst>
          </p:cNvPr>
          <p:cNvPicPr>
            <a:picLocks noChangeAspect="1"/>
          </p:cNvPicPr>
          <p:nvPr/>
        </p:nvPicPr>
        <p:blipFill>
          <a:blip r:embed="rId3">
            <a:duotone>
              <a:srgbClr val="E7E6E6">
                <a:shade val="45000"/>
                <a:satMod val="135000"/>
              </a:srgbClr>
              <a:prstClr val="white"/>
            </a:duotone>
            <a:extLst>
              <a:ext uri="{BEBA8EAE-BF5A-486C-A8C5-ECC9F3942E4B}">
                <a14:imgProps xmlns:a14="http://schemas.microsoft.com/office/drawing/2010/main">
                  <a14:imgLayer r:embed="rId4">
                    <a14:imgEffect>
                      <a14:backgroundRemoval t="5455" b="90303" l="9804" r="90523">
                        <a14:foregroundMark x1="30392" y1="91515" x2="30392" y2="91515"/>
                        <a14:foregroundMark x1="79739" y1="77576" x2="79739" y2="77576"/>
                        <a14:foregroundMark x1="29085" y1="24848" x2="29085" y2="24848"/>
                        <a14:foregroundMark x1="54248" y1="5455" x2="54248" y2="5455"/>
                        <a14:foregroundMark x1="40850" y1="7879" x2="40850" y2="7879"/>
                        <a14:foregroundMark x1="90523" y1="46667" x2="90523" y2="46667"/>
                        <a14:foregroundMark x1="34314" y1="78788" x2="34314" y2="78788"/>
                        <a14:foregroundMark x1="41830" y1="46061" x2="41830" y2="46061"/>
                        <a14:foregroundMark x1="28105" y1="46061" x2="28105" y2="46061"/>
                      </a14:backgroundRemoval>
                    </a14:imgEffect>
                  </a14:imgLayer>
                </a14:imgProps>
              </a:ext>
            </a:extLst>
          </a:blip>
          <a:stretch>
            <a:fillRect/>
          </a:stretch>
        </p:blipFill>
        <p:spPr>
          <a:xfrm>
            <a:off x="-537893" y="485762"/>
            <a:ext cx="2790791" cy="1504839"/>
          </a:xfrm>
          <a:prstGeom prst="rect">
            <a:avLst/>
          </a:prstGeom>
        </p:spPr>
      </p:pic>
      <p:pic>
        <p:nvPicPr>
          <p:cNvPr id="13" name="Picture 12">
            <a:extLst>
              <a:ext uri="{FF2B5EF4-FFF2-40B4-BE49-F238E27FC236}">
                <a16:creationId xmlns:a16="http://schemas.microsoft.com/office/drawing/2014/main" id="{A7931AA4-2B26-C987-B198-4B28BEB69379}"/>
              </a:ext>
            </a:extLst>
          </p:cNvPr>
          <p:cNvPicPr>
            <a:picLocks noChangeAspect="1"/>
          </p:cNvPicPr>
          <p:nvPr/>
        </p:nvPicPr>
        <p:blipFill>
          <a:blip r:embed="rId5">
            <a:duotone>
              <a:srgbClr val="E7E6E6">
                <a:shade val="45000"/>
                <a:satMod val="135000"/>
              </a:srgbClr>
              <a:prstClr val="white"/>
            </a:duotone>
            <a:extLst>
              <a:ext uri="{BEBA8EAE-BF5A-486C-A8C5-ECC9F3942E4B}">
                <a14:imgProps xmlns:a14="http://schemas.microsoft.com/office/drawing/2010/main">
                  <a14:imgLayer r:embed="rId6">
                    <a14:imgEffect>
                      <a14:backgroundRemoval t="6736" b="88083" l="8046" r="91571">
                        <a14:foregroundMark x1="50192" y1="6736" x2="76628" y2="8808"/>
                        <a14:foregroundMark x1="90805" y1="36269" x2="89272" y2="45596"/>
                        <a14:foregroundMark x1="91571" y1="80829" x2="91571" y2="80829"/>
                        <a14:foregroundMark x1="8046" y1="60622" x2="8046" y2="46114"/>
                        <a14:foregroundMark x1="8046" y1="46114" x2="8812" y2="44560"/>
                      </a14:backgroundRemoval>
                    </a14:imgEffect>
                  </a14:imgLayer>
                </a14:imgProps>
              </a:ext>
            </a:extLst>
          </a:blip>
          <a:stretch>
            <a:fillRect/>
          </a:stretch>
        </p:blipFill>
        <p:spPr>
          <a:xfrm>
            <a:off x="2086764" y="609288"/>
            <a:ext cx="1867993" cy="1381313"/>
          </a:xfrm>
          <a:prstGeom prst="rect">
            <a:avLst/>
          </a:prstGeom>
        </p:spPr>
      </p:pic>
      <p:pic>
        <p:nvPicPr>
          <p:cNvPr id="14" name="Picture 13">
            <a:extLst>
              <a:ext uri="{FF2B5EF4-FFF2-40B4-BE49-F238E27FC236}">
                <a16:creationId xmlns:a16="http://schemas.microsoft.com/office/drawing/2014/main" id="{14C19070-EFB7-E5D7-FA71-E6B3BEB09AA7}"/>
              </a:ext>
            </a:extLst>
          </p:cNvPr>
          <p:cNvPicPr>
            <a:picLocks noChangeAspect="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8">
                    <a14:imgEffect>
                      <a14:backgroundRemoval t="10000" b="90000" l="10000" r="90000">
                        <a14:foregroundMark x1="39636" y1="25683" x2="39636" y2="25683"/>
                        <a14:foregroundMark x1="36727" y1="32787" x2="36727" y2="32787"/>
                        <a14:foregroundMark x1="36000" y1="30601" x2="40364" y2="42077"/>
                        <a14:foregroundMark x1="40364" y1="42077" x2="30909" y2="37705"/>
                        <a14:foregroundMark x1="30909" y1="37705" x2="37091" y2="27869"/>
                        <a14:foregroundMark x1="37091" y1="27869" x2="41091" y2="43716"/>
                        <a14:foregroundMark x1="41091" y1="43716" x2="41091" y2="44262"/>
                        <a14:foregroundMark x1="37091" y1="16940" x2="46545" y2="18033"/>
                        <a14:foregroundMark x1="46545" y1="18033" x2="46909" y2="18033"/>
                        <a14:foregroundMark x1="30909" y1="87432" x2="30909" y2="87432"/>
                        <a14:foregroundMark x1="35636" y1="10929" x2="35636" y2="10929"/>
                      </a14:backgroundRemoval>
                    </a14:imgEffect>
                  </a14:imgLayer>
                </a14:imgProps>
              </a:ext>
            </a:extLst>
          </a:blip>
          <a:stretch>
            <a:fillRect/>
          </a:stretch>
        </p:blipFill>
        <p:spPr>
          <a:xfrm>
            <a:off x="3622976" y="275339"/>
            <a:ext cx="2591551" cy="1724559"/>
          </a:xfrm>
          <a:prstGeom prst="rect">
            <a:avLst/>
          </a:prstGeom>
        </p:spPr>
      </p:pic>
      <p:pic>
        <p:nvPicPr>
          <p:cNvPr id="23" name="Picture 22">
            <a:extLst>
              <a:ext uri="{FF2B5EF4-FFF2-40B4-BE49-F238E27FC236}">
                <a16:creationId xmlns:a16="http://schemas.microsoft.com/office/drawing/2014/main" id="{8EC0ECCA-16C4-A2A8-9DAC-3D3F5A05404D}"/>
              </a:ext>
            </a:extLst>
          </p:cNvPr>
          <p:cNvPicPr>
            <a:picLocks noChangeAspect="1"/>
          </p:cNvPicPr>
          <p:nvPr/>
        </p:nvPicPr>
        <p:blipFill>
          <a:blip r:embed="rId9"/>
          <a:stretch>
            <a:fillRect/>
          </a:stretch>
        </p:blipFill>
        <p:spPr>
          <a:xfrm>
            <a:off x="8512477" y="4106368"/>
            <a:ext cx="6039135" cy="3975745"/>
          </a:xfrm>
          <a:prstGeom prst="rect">
            <a:avLst/>
          </a:prstGeom>
        </p:spPr>
      </p:pic>
      <p:pic>
        <p:nvPicPr>
          <p:cNvPr id="25" name="Picture 24">
            <a:extLst>
              <a:ext uri="{FF2B5EF4-FFF2-40B4-BE49-F238E27FC236}">
                <a16:creationId xmlns:a16="http://schemas.microsoft.com/office/drawing/2014/main" id="{47A4BC33-DAEF-4142-E2E5-8C286C3BE0BD}"/>
              </a:ext>
            </a:extLst>
          </p:cNvPr>
          <p:cNvPicPr>
            <a:picLocks noChangeAspect="1"/>
          </p:cNvPicPr>
          <p:nvPr/>
        </p:nvPicPr>
        <p:blipFill>
          <a:blip r:embed="rId10"/>
          <a:srcRect b="7815"/>
          <a:stretch>
            <a:fillRect/>
          </a:stretch>
        </p:blipFill>
        <p:spPr>
          <a:xfrm>
            <a:off x="8528519" y="119147"/>
            <a:ext cx="6015191" cy="3975745"/>
          </a:xfrm>
          <a:prstGeom prst="rect">
            <a:avLst/>
          </a:prstGeom>
        </p:spPr>
      </p:pic>
      <p:pic>
        <p:nvPicPr>
          <p:cNvPr id="26" name="Picture 25">
            <a:extLst>
              <a:ext uri="{FF2B5EF4-FFF2-40B4-BE49-F238E27FC236}">
                <a16:creationId xmlns:a16="http://schemas.microsoft.com/office/drawing/2014/main" id="{576DAEC1-69D0-B4B5-0C0B-FDE7CEF72579}"/>
              </a:ext>
            </a:extLst>
          </p:cNvPr>
          <p:cNvPicPr>
            <a:picLocks noChangeAspect="1"/>
          </p:cNvPicPr>
          <p:nvPr/>
        </p:nvPicPr>
        <p:blipFill>
          <a:blip r:embed="rId11">
            <a:duotone>
              <a:srgbClr val="E7E6E6">
                <a:shade val="45000"/>
                <a:satMod val="135000"/>
              </a:srgbClr>
              <a:prstClr val="white"/>
            </a:duotone>
            <a:extLst>
              <a:ext uri="{BEBA8EAE-BF5A-486C-A8C5-ECC9F3942E4B}">
                <a14:imgProps xmlns:a14="http://schemas.microsoft.com/office/drawing/2010/main">
                  <a14:imgLayer r:embed="rId12">
                    <a14:imgEffect>
                      <a14:backgroundRemoval t="8333" b="89881" l="9000" r="90000">
                        <a14:foregroundMark x1="19667" y1="91071" x2="19667" y2="91071"/>
                        <a14:foregroundMark x1="9000" y1="71429" x2="9000" y2="71429"/>
                        <a14:foregroundMark x1="73333" y1="89881" x2="73333" y2="89881"/>
                        <a14:foregroundMark x1="34667" y1="8333" x2="34667" y2="8333"/>
                        <a14:foregroundMark x1="17667" y1="63095" x2="17667" y2="63095"/>
                        <a14:foregroundMark x1="16000" y1="79762" x2="16000" y2="79762"/>
                        <a14:foregroundMark x1="13667" y1="73810" x2="13667" y2="73810"/>
                        <a14:foregroundMark x1="71667" y1="80952" x2="71667" y2="80952"/>
                        <a14:foregroundMark x1="78000" y1="82738" x2="78000" y2="82738"/>
                        <a14:foregroundMark x1="74667" y1="58929" x2="74667" y2="58929"/>
                        <a14:foregroundMark x1="88000" y1="41071" x2="88000" y2="41071"/>
                        <a14:foregroundMark x1="86000" y1="42262" x2="86000" y2="42262"/>
                        <a14:foregroundMark x1="58667" y1="79167" x2="58667" y2="79167"/>
                      </a14:backgroundRemoval>
                    </a14:imgEffect>
                  </a14:imgLayer>
                </a14:imgProps>
              </a:ext>
            </a:extLst>
          </a:blip>
          <a:stretch>
            <a:fillRect/>
          </a:stretch>
        </p:blipFill>
        <p:spPr>
          <a:xfrm>
            <a:off x="5658157" y="382891"/>
            <a:ext cx="2779176" cy="155633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80A9473-89BA-D8FE-FF09-24002D23AD84}"/>
              </a:ext>
            </a:extLst>
          </p:cNvPr>
          <p:cNvPicPr>
            <a:picLocks noChangeAspect="1"/>
          </p:cNvPicPr>
          <p:nvPr/>
        </p:nvPicPr>
        <p:blipFill>
          <a:blip r:embed="rId3">
            <a:duotone>
              <a:schemeClr val="accent5">
                <a:shade val="45000"/>
                <a:satMod val="135000"/>
              </a:schemeClr>
              <a:prstClr val="white"/>
            </a:duotone>
          </a:blip>
          <a:srcRect/>
          <a:stretch>
            <a:fillRect/>
          </a:stretch>
        </p:blipFill>
        <p:spPr>
          <a:xfrm>
            <a:off x="-1364958" y="-187219"/>
            <a:ext cx="16294467" cy="8416819"/>
          </a:xfrm>
          <a:prstGeom prst="rect">
            <a:avLst/>
          </a:prstGeom>
        </p:spPr>
      </p:pic>
      <p:sp>
        <p:nvSpPr>
          <p:cNvPr id="2" name="Text 0"/>
          <p:cNvSpPr/>
          <p:nvPr/>
        </p:nvSpPr>
        <p:spPr>
          <a:xfrm>
            <a:off x="758309" y="1279088"/>
            <a:ext cx="6023967" cy="712708"/>
          </a:xfrm>
          <a:prstGeom prst="rect">
            <a:avLst/>
          </a:prstGeom>
          <a:noFill/>
          <a:ln/>
        </p:spPr>
        <p:txBody>
          <a:bodyPr wrap="none" lIns="0" tIns="0" rIns="0" bIns="0" rtlCol="0" anchor="t"/>
          <a:lstStyle/>
          <a:p>
            <a:pPr marL="0" indent="0" algn="l">
              <a:lnSpc>
                <a:spcPts val="5600"/>
              </a:lnSpc>
              <a:buNone/>
            </a:pPr>
            <a:r>
              <a:rPr lang="en-US" sz="4450" b="1" dirty="0">
                <a:solidFill>
                  <a:srgbClr val="0070C0"/>
                </a:solidFill>
                <a:latin typeface="Bahnschrift SemiBold SemiConden" panose="020B0502040204020203" pitchFamily="34" charset="0"/>
                <a:ea typeface="Barlow Bold" pitchFamily="34" charset="-122"/>
                <a:cs typeface="Barlow Bold" pitchFamily="34" charset="-120"/>
              </a:rPr>
              <a:t>Manufacturing Strength</a:t>
            </a:r>
            <a:endParaRPr lang="en-US" sz="4450" dirty="0">
              <a:solidFill>
                <a:srgbClr val="0070C0"/>
              </a:solidFill>
              <a:latin typeface="Bahnschrift SemiBold SemiConden" panose="020B0502040204020203" pitchFamily="34" charset="0"/>
            </a:endParaRPr>
          </a:p>
        </p:txBody>
      </p:sp>
      <p:pic>
        <p:nvPicPr>
          <p:cNvPr id="3" name="Image 0" descr="preencoded.png"/>
          <p:cNvPicPr>
            <a:picLocks noChangeAspect="1"/>
          </p:cNvPicPr>
          <p:nvPr/>
        </p:nvPicPr>
        <p:blipFill>
          <a:blip r:embed="rId4"/>
          <a:stretch>
            <a:fillRect/>
          </a:stretch>
        </p:blipFill>
        <p:spPr>
          <a:xfrm>
            <a:off x="504286" y="2331466"/>
            <a:ext cx="792980" cy="792980"/>
          </a:xfrm>
          <a:prstGeom prst="rect">
            <a:avLst/>
          </a:prstGeom>
        </p:spPr>
      </p:pic>
      <p:sp>
        <p:nvSpPr>
          <p:cNvPr id="4" name="Text 1"/>
          <p:cNvSpPr/>
          <p:nvPr/>
        </p:nvSpPr>
        <p:spPr>
          <a:xfrm>
            <a:off x="501633" y="3269512"/>
            <a:ext cx="2850713" cy="356235"/>
          </a:xfrm>
          <a:prstGeom prst="rect">
            <a:avLst/>
          </a:prstGeom>
          <a:noFill/>
          <a:ln/>
        </p:spPr>
        <p:txBody>
          <a:bodyPr wrap="none" lIns="0" tIns="0" rIns="0" bIns="0" rtlCol="0" anchor="t"/>
          <a:lstStyle/>
          <a:p>
            <a:pPr marL="0" indent="0" algn="l">
              <a:lnSpc>
                <a:spcPts val="2800"/>
              </a:lnSpc>
              <a:buNone/>
            </a:pPr>
            <a:r>
              <a:rPr lang="en-US" sz="3200" b="1" dirty="0">
                <a:solidFill>
                  <a:srgbClr val="272525"/>
                </a:solidFill>
                <a:latin typeface="Bahnschrift Light SemiCondensed" panose="020B0502040204020203" pitchFamily="34" charset="0"/>
                <a:ea typeface="Barlow Bold" pitchFamily="34" charset="-122"/>
                <a:cs typeface="Barlow Bold" pitchFamily="34" charset="-120"/>
              </a:rPr>
              <a:t>CNC Machining</a:t>
            </a:r>
            <a:endParaRPr lang="en-US" sz="3200" dirty="0">
              <a:latin typeface="Bahnschrift Light SemiCondensed" panose="020B0502040204020203" pitchFamily="34" charset="0"/>
            </a:endParaRPr>
          </a:p>
        </p:txBody>
      </p:sp>
      <p:sp>
        <p:nvSpPr>
          <p:cNvPr id="5" name="Text 2"/>
          <p:cNvSpPr/>
          <p:nvPr/>
        </p:nvSpPr>
        <p:spPr>
          <a:xfrm>
            <a:off x="501633" y="3755645"/>
            <a:ext cx="6421517" cy="693420"/>
          </a:xfrm>
          <a:prstGeom prst="rect">
            <a:avLst/>
          </a:prstGeom>
          <a:noFill/>
          <a:ln/>
        </p:spPr>
        <p:txBody>
          <a:bodyPr wrap="square" lIns="0" tIns="0" rIns="0" bIns="0" rtlCol="0" anchor="t"/>
          <a:lstStyle/>
          <a:p>
            <a:pPr marL="0" indent="0" algn="l">
              <a:lnSpc>
                <a:spcPts val="2700"/>
              </a:lnSpc>
              <a:buNone/>
            </a:pPr>
            <a:r>
              <a:rPr lang="en-US" sz="2000" dirty="0">
                <a:solidFill>
                  <a:srgbClr val="272525"/>
                </a:solidFill>
                <a:latin typeface="Bahnschrift Light SemiCondensed" panose="020B0502040204020203" pitchFamily="34" charset="0"/>
                <a:ea typeface="Montserrat" pitchFamily="34" charset="-122"/>
                <a:cs typeface="Montserrat" pitchFamily="34" charset="-120"/>
              </a:rPr>
              <a:t>Precision engineering for critical components ensuring accuracy and consistency.</a:t>
            </a:r>
            <a:endParaRPr lang="en-US" sz="2000" dirty="0">
              <a:latin typeface="Bahnschrift Light SemiCondensed" panose="020B0502040204020203" pitchFamily="34" charset="0"/>
            </a:endParaRPr>
          </a:p>
        </p:txBody>
      </p:sp>
      <p:sp>
        <p:nvSpPr>
          <p:cNvPr id="7" name="Text 3"/>
          <p:cNvSpPr/>
          <p:nvPr/>
        </p:nvSpPr>
        <p:spPr>
          <a:xfrm>
            <a:off x="7225982" y="3269512"/>
            <a:ext cx="2850713" cy="356235"/>
          </a:xfrm>
          <a:prstGeom prst="rect">
            <a:avLst/>
          </a:prstGeom>
          <a:noFill/>
          <a:ln/>
        </p:spPr>
        <p:txBody>
          <a:bodyPr wrap="none" lIns="0" tIns="0" rIns="0" bIns="0" rtlCol="0" anchor="t"/>
          <a:lstStyle/>
          <a:p>
            <a:pPr>
              <a:lnSpc>
                <a:spcPts val="2800"/>
              </a:lnSpc>
            </a:pPr>
            <a:r>
              <a:rPr lang="en-US" sz="3200" dirty="0">
                <a:solidFill>
                  <a:srgbClr val="272525"/>
                </a:solidFill>
                <a:latin typeface="Bahnschrift Light SemiCondensed" panose="020B0502040204020203" pitchFamily="34" charset="0"/>
              </a:rPr>
              <a:t> </a:t>
            </a:r>
            <a:r>
              <a:rPr lang="en-US" sz="3200" b="1" dirty="0">
                <a:solidFill>
                  <a:srgbClr val="272525"/>
                </a:solidFill>
                <a:latin typeface="Bahnschrift Light SemiCondensed" panose="020B0502040204020203" pitchFamily="34" charset="0"/>
                <a:ea typeface="Barlow Bold" pitchFamily="34" charset="-122"/>
              </a:rPr>
              <a:t>Contamination f</a:t>
            </a:r>
            <a:r>
              <a:rPr lang="en-US" sz="3200" b="1" dirty="0">
                <a:solidFill>
                  <a:srgbClr val="272525"/>
                </a:solidFill>
                <a:latin typeface="Bahnschrift Light SemiCondensed" panose="020B0502040204020203" pitchFamily="34" charset="0"/>
                <a:ea typeface="Barlow Bold" pitchFamily="34" charset="-122"/>
                <a:cs typeface="Barlow Bold" pitchFamily="34" charset="-120"/>
              </a:rPr>
              <a:t>ree Assy Room</a:t>
            </a:r>
            <a:endParaRPr lang="en-US" sz="3200" dirty="0">
              <a:latin typeface="Bahnschrift Light SemiCondensed" panose="020B0502040204020203" pitchFamily="34" charset="0"/>
            </a:endParaRPr>
          </a:p>
        </p:txBody>
      </p:sp>
      <p:sp>
        <p:nvSpPr>
          <p:cNvPr id="8" name="Text 4"/>
          <p:cNvSpPr/>
          <p:nvPr/>
        </p:nvSpPr>
        <p:spPr>
          <a:xfrm>
            <a:off x="7225982" y="3755645"/>
            <a:ext cx="6421517" cy="693420"/>
          </a:xfrm>
          <a:prstGeom prst="rect">
            <a:avLst/>
          </a:prstGeom>
          <a:noFill/>
          <a:ln/>
        </p:spPr>
        <p:txBody>
          <a:bodyPr wrap="square" lIns="0" tIns="0" rIns="0" bIns="0" rtlCol="0" anchor="t"/>
          <a:lstStyle/>
          <a:p>
            <a:pPr marL="0" indent="0" algn="l">
              <a:lnSpc>
                <a:spcPts val="2700"/>
              </a:lnSpc>
              <a:buNone/>
            </a:pPr>
            <a:r>
              <a:rPr lang="en-US" sz="2000" dirty="0">
                <a:solidFill>
                  <a:srgbClr val="272525"/>
                </a:solidFill>
                <a:latin typeface="Bahnschrift Light SemiCondensed" panose="020B0502040204020203" pitchFamily="34" charset="0"/>
                <a:ea typeface="Montserrat" pitchFamily="34" charset="-122"/>
                <a:cs typeface="Montserrat" pitchFamily="34" charset="-120"/>
              </a:rPr>
              <a:t>.</a:t>
            </a:r>
            <a:endParaRPr lang="en-US" sz="2000" dirty="0">
              <a:latin typeface="Bahnschrift Light SemiCondensed" panose="020B0502040204020203" pitchFamily="34" charset="0"/>
            </a:endParaRPr>
          </a:p>
        </p:txBody>
      </p:sp>
      <p:pic>
        <p:nvPicPr>
          <p:cNvPr id="9" name="Image 2" descr="preencoded.png"/>
          <p:cNvPicPr>
            <a:picLocks noChangeAspect="1"/>
          </p:cNvPicPr>
          <p:nvPr/>
        </p:nvPicPr>
        <p:blipFill>
          <a:blip r:embed="rId5"/>
          <a:stretch>
            <a:fillRect/>
          </a:stretch>
        </p:blipFill>
        <p:spPr>
          <a:xfrm>
            <a:off x="444763" y="4933810"/>
            <a:ext cx="655355" cy="655355"/>
          </a:xfrm>
          <a:prstGeom prst="rect">
            <a:avLst/>
          </a:prstGeom>
        </p:spPr>
      </p:pic>
      <p:sp>
        <p:nvSpPr>
          <p:cNvPr id="10" name="Text 5"/>
          <p:cNvSpPr/>
          <p:nvPr/>
        </p:nvSpPr>
        <p:spPr>
          <a:xfrm>
            <a:off x="501633" y="5803043"/>
            <a:ext cx="2928818" cy="356235"/>
          </a:xfrm>
          <a:prstGeom prst="rect">
            <a:avLst/>
          </a:prstGeom>
          <a:noFill/>
          <a:ln/>
        </p:spPr>
        <p:txBody>
          <a:bodyPr wrap="none" lIns="0" tIns="0" rIns="0" bIns="0" rtlCol="0" anchor="t"/>
          <a:lstStyle/>
          <a:p>
            <a:pPr marL="0" indent="0" algn="l">
              <a:lnSpc>
                <a:spcPts val="2800"/>
              </a:lnSpc>
              <a:buNone/>
            </a:pPr>
            <a:r>
              <a:rPr lang="en-US" sz="3200" b="1" dirty="0">
                <a:solidFill>
                  <a:srgbClr val="272525"/>
                </a:solidFill>
                <a:latin typeface="Bahnschrift Light SemiCondensed" panose="020B0502040204020203" pitchFamily="34" charset="0"/>
                <a:ea typeface="Barlow Bold" pitchFamily="34" charset="-122"/>
                <a:cs typeface="Barlow Bold" pitchFamily="34" charset="-120"/>
              </a:rPr>
              <a:t>Advanced Testing Labs</a:t>
            </a:r>
            <a:endParaRPr lang="en-US" sz="3200" dirty="0">
              <a:latin typeface="Bahnschrift Light SemiCondensed" panose="020B0502040204020203" pitchFamily="34" charset="0"/>
            </a:endParaRPr>
          </a:p>
        </p:txBody>
      </p:sp>
      <p:sp>
        <p:nvSpPr>
          <p:cNvPr id="11" name="Text 6"/>
          <p:cNvSpPr/>
          <p:nvPr/>
        </p:nvSpPr>
        <p:spPr>
          <a:xfrm>
            <a:off x="501633" y="6289176"/>
            <a:ext cx="6421517" cy="693420"/>
          </a:xfrm>
          <a:prstGeom prst="rect">
            <a:avLst/>
          </a:prstGeom>
          <a:noFill/>
          <a:ln/>
        </p:spPr>
        <p:txBody>
          <a:bodyPr wrap="square" lIns="0" tIns="0" rIns="0" bIns="0" rtlCol="0" anchor="t"/>
          <a:lstStyle/>
          <a:p>
            <a:pPr marL="0" indent="0" algn="l">
              <a:lnSpc>
                <a:spcPts val="2700"/>
              </a:lnSpc>
              <a:buNone/>
            </a:pPr>
            <a:r>
              <a:rPr lang="en-US" sz="2000" dirty="0">
                <a:solidFill>
                  <a:srgbClr val="272525"/>
                </a:solidFill>
                <a:latin typeface="Bahnschrift Light SemiCondensed" panose="020B0502040204020203" pitchFamily="34" charset="0"/>
                <a:ea typeface="Montserrat" pitchFamily="34" charset="-122"/>
                <a:cs typeface="Montserrat" pitchFamily="34" charset="-120"/>
              </a:rPr>
              <a:t>Rigorously testing products for performance, durability, and safety under extreme conditions</a:t>
            </a:r>
            <a:r>
              <a:rPr lang="en-US" dirty="0">
                <a:solidFill>
                  <a:srgbClr val="272525"/>
                </a:solidFill>
                <a:latin typeface="Bahnschrift Light SemiCondensed" panose="020B0502040204020203" pitchFamily="34" charset="0"/>
                <a:ea typeface="Montserrat" pitchFamily="34" charset="-122"/>
                <a:cs typeface="Montserrat" pitchFamily="34" charset="-120"/>
              </a:rPr>
              <a:t>.</a:t>
            </a:r>
            <a:endParaRPr lang="en-US" dirty="0">
              <a:latin typeface="Bahnschrift Light SemiCondensed" panose="020B0502040204020203" pitchFamily="34" charset="0"/>
            </a:endParaRPr>
          </a:p>
        </p:txBody>
      </p:sp>
      <p:pic>
        <p:nvPicPr>
          <p:cNvPr id="12" name="Image 3" descr="preencoded.png"/>
          <p:cNvPicPr>
            <a:picLocks noChangeAspect="1"/>
          </p:cNvPicPr>
          <p:nvPr/>
        </p:nvPicPr>
        <p:blipFill>
          <a:blip r:embed="rId6"/>
          <a:stretch>
            <a:fillRect/>
          </a:stretch>
        </p:blipFill>
        <p:spPr>
          <a:xfrm>
            <a:off x="7169112" y="5078034"/>
            <a:ext cx="655355" cy="655355"/>
          </a:xfrm>
          <a:prstGeom prst="rect">
            <a:avLst/>
          </a:prstGeom>
        </p:spPr>
      </p:pic>
      <p:sp>
        <p:nvSpPr>
          <p:cNvPr id="13" name="Text 7"/>
          <p:cNvSpPr/>
          <p:nvPr/>
        </p:nvSpPr>
        <p:spPr>
          <a:xfrm>
            <a:off x="7225982" y="5803043"/>
            <a:ext cx="3002042" cy="356235"/>
          </a:xfrm>
          <a:prstGeom prst="rect">
            <a:avLst/>
          </a:prstGeom>
          <a:noFill/>
          <a:ln/>
        </p:spPr>
        <p:txBody>
          <a:bodyPr wrap="none" lIns="0" tIns="0" rIns="0" bIns="0" rtlCol="0" anchor="t"/>
          <a:lstStyle/>
          <a:p>
            <a:pPr marL="0" indent="0" algn="l">
              <a:lnSpc>
                <a:spcPts val="2800"/>
              </a:lnSpc>
              <a:buNone/>
            </a:pPr>
            <a:r>
              <a:rPr lang="en-US" sz="3200" b="1" dirty="0">
                <a:solidFill>
                  <a:srgbClr val="272525"/>
                </a:solidFill>
                <a:latin typeface="Bahnschrift Light SemiCondensed" panose="020B0502040204020203" pitchFamily="34" charset="0"/>
                <a:ea typeface="Barlow Bold" pitchFamily="34" charset="-122"/>
                <a:cs typeface="Barlow Bold" pitchFamily="34" charset="-120"/>
              </a:rPr>
              <a:t>Large-Scale Production</a:t>
            </a:r>
            <a:endParaRPr lang="en-US" sz="3200" dirty="0">
              <a:latin typeface="Bahnschrift Light SemiCondensed" panose="020B0502040204020203" pitchFamily="34" charset="0"/>
            </a:endParaRPr>
          </a:p>
        </p:txBody>
      </p:sp>
      <p:sp>
        <p:nvSpPr>
          <p:cNvPr id="14" name="Text 8"/>
          <p:cNvSpPr/>
          <p:nvPr/>
        </p:nvSpPr>
        <p:spPr>
          <a:xfrm>
            <a:off x="7225982" y="6289176"/>
            <a:ext cx="6421517" cy="693420"/>
          </a:xfrm>
          <a:prstGeom prst="rect">
            <a:avLst/>
          </a:prstGeom>
          <a:noFill/>
          <a:ln/>
        </p:spPr>
        <p:txBody>
          <a:bodyPr wrap="square" lIns="0" tIns="0" rIns="0" bIns="0" rtlCol="0" anchor="t"/>
          <a:lstStyle/>
          <a:p>
            <a:pPr marL="0" indent="0" algn="l">
              <a:lnSpc>
                <a:spcPts val="2700"/>
              </a:lnSpc>
              <a:buNone/>
            </a:pPr>
            <a:r>
              <a:rPr lang="en-US" sz="2000" dirty="0">
                <a:solidFill>
                  <a:srgbClr val="272525"/>
                </a:solidFill>
                <a:latin typeface="Bahnschrift Light SemiCondensed" panose="020B0502040204020203" pitchFamily="34" charset="0"/>
                <a:ea typeface="Montserrat" pitchFamily="34" charset="-122"/>
                <a:cs typeface="Montserrat" pitchFamily="34" charset="-120"/>
              </a:rPr>
              <a:t>Capability to meet high volume demands while maintaining stringent quality controls</a:t>
            </a:r>
            <a:r>
              <a:rPr lang="en-US" dirty="0">
                <a:solidFill>
                  <a:srgbClr val="272525"/>
                </a:solidFill>
                <a:latin typeface="Bahnschrift Light SemiCondensed" panose="020B0502040204020203" pitchFamily="34" charset="0"/>
                <a:ea typeface="Montserrat" pitchFamily="34" charset="-122"/>
                <a:cs typeface="Montserrat" pitchFamily="34" charset="-120"/>
              </a:rPr>
              <a:t>.</a:t>
            </a:r>
            <a:endParaRPr lang="en-US" dirty="0">
              <a:latin typeface="Bahnschrift Light SemiCondensed" panose="020B0502040204020203" pitchFamily="34" charset="0"/>
            </a:endParaRPr>
          </a:p>
        </p:txBody>
      </p:sp>
      <p:sp>
        <p:nvSpPr>
          <p:cNvPr id="21" name="TextBox 20">
            <a:extLst>
              <a:ext uri="{FF2B5EF4-FFF2-40B4-BE49-F238E27FC236}">
                <a16:creationId xmlns:a16="http://schemas.microsoft.com/office/drawing/2014/main" id="{68B59B98-0F44-6C4F-9A16-D7FB4003FAFA}"/>
              </a:ext>
            </a:extLst>
          </p:cNvPr>
          <p:cNvSpPr txBox="1"/>
          <p:nvPr/>
        </p:nvSpPr>
        <p:spPr>
          <a:xfrm>
            <a:off x="7097646" y="3659393"/>
            <a:ext cx="7324205" cy="1384995"/>
          </a:xfrm>
          <a:prstGeom prst="rect">
            <a:avLst/>
          </a:prstGeom>
          <a:noFill/>
        </p:spPr>
        <p:txBody>
          <a:bodyPr wrap="square" rtlCol="0">
            <a:spAutoFit/>
          </a:bodyPr>
          <a:lstStyle/>
          <a:p>
            <a:r>
              <a:rPr lang="en-US" sz="2400" dirty="0">
                <a:latin typeface="Bahnschrift Light SemiCondensed" panose="020B0502040204020203" pitchFamily="34" charset="0"/>
              </a:rPr>
              <a:t> </a:t>
            </a:r>
            <a:r>
              <a:rPr lang="en-US" sz="2000" dirty="0">
                <a:solidFill>
                  <a:srgbClr val="272525"/>
                </a:solidFill>
                <a:latin typeface="Bahnschrift Light SemiCondensed" panose="020B0502040204020203" pitchFamily="34" charset="0"/>
              </a:rPr>
              <a:t>Prevent dust, dirt, and airborne particles from entering the assembly area and ensures cleaner components, critical for parts like front forks and rear cushions, where even small contaminants can cause oil leaks or premature wear.</a:t>
            </a:r>
            <a:endParaRPr lang="en-IN" sz="2000" dirty="0">
              <a:solidFill>
                <a:srgbClr val="272525"/>
              </a:solidFill>
              <a:latin typeface="Bahnschrift Light SemiCondensed" panose="020B0502040204020203" pitchFamily="34" charset="0"/>
            </a:endParaRPr>
          </a:p>
        </p:txBody>
      </p:sp>
      <p:pic>
        <p:nvPicPr>
          <p:cNvPr id="23" name="Picture 22">
            <a:extLst>
              <a:ext uri="{FF2B5EF4-FFF2-40B4-BE49-F238E27FC236}">
                <a16:creationId xmlns:a16="http://schemas.microsoft.com/office/drawing/2014/main" id="{79719CF3-E225-9C1A-CB92-C652E93C016A}"/>
              </a:ext>
            </a:extLst>
          </p:cNvPr>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backgroundRemoval t="2667" b="97333" l="9778" r="92000">
                        <a14:foregroundMark x1="73778" y1="31556" x2="73778" y2="31556"/>
                        <a14:foregroundMark x1="61333" y1="3111" x2="61333" y2="3111"/>
                        <a14:foregroundMark x1="92000" y1="71556" x2="92000" y2="71556"/>
                        <a14:foregroundMark x1="70222" y1="92444" x2="70222" y2="92444"/>
                        <a14:foregroundMark x1="51556" y1="97333" x2="51556" y2="97333"/>
                        <a14:foregroundMark x1="61778" y1="57333" x2="61778" y2="57333"/>
                        <a14:foregroundMark x1="58222" y1="40444" x2="58222" y2="40444"/>
                        <a14:foregroundMark x1="47111" y1="51111" x2="47111" y2="51111"/>
                        <a14:foregroundMark x1="27556" y1="22667" x2="27556" y2="22667"/>
                      </a14:backgroundRemoval>
                    </a14:imgEffect>
                  </a14:imgLayer>
                </a14:imgProps>
              </a:ext>
            </a:extLst>
          </a:blip>
          <a:stretch>
            <a:fillRect/>
          </a:stretch>
        </p:blipFill>
        <p:spPr>
          <a:xfrm>
            <a:off x="7186395" y="2488231"/>
            <a:ext cx="620787" cy="62078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928687"/>
            <a:ext cx="6173867"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hnschrift SemiBold SemiConden" panose="020B0502040204020203" pitchFamily="34" charset="0"/>
                <a:ea typeface="Barlow Bold" pitchFamily="34" charset="-122"/>
                <a:cs typeface="Barlow Bold" pitchFamily="34" charset="-120"/>
              </a:rPr>
              <a:t>Technology &amp; Innovation</a:t>
            </a:r>
            <a:endParaRPr lang="en-US" sz="4450" dirty="0">
              <a:latin typeface="Bahnschrift SemiBold SemiConden" panose="020B0502040204020203" pitchFamily="34" charset="0"/>
            </a:endParaRPr>
          </a:p>
        </p:txBody>
      </p:sp>
      <p:pic>
        <p:nvPicPr>
          <p:cNvPr id="3" name="Image 0" descr="preencoded.png"/>
          <p:cNvPicPr>
            <a:picLocks noChangeAspect="1"/>
          </p:cNvPicPr>
          <p:nvPr/>
        </p:nvPicPr>
        <p:blipFill>
          <a:blip r:embed="rId3"/>
          <a:stretch>
            <a:fillRect/>
          </a:stretch>
        </p:blipFill>
        <p:spPr>
          <a:xfrm>
            <a:off x="3225284" y="1689656"/>
            <a:ext cx="1622822" cy="1265992"/>
          </a:xfrm>
          <a:prstGeom prst="rect">
            <a:avLst/>
          </a:prstGeom>
        </p:spPr>
      </p:pic>
      <p:sp>
        <p:nvSpPr>
          <p:cNvPr id="4" name="Text 1"/>
          <p:cNvSpPr/>
          <p:nvPr/>
        </p:nvSpPr>
        <p:spPr>
          <a:xfrm>
            <a:off x="3884295" y="2289612"/>
            <a:ext cx="304681" cy="380762"/>
          </a:xfrm>
          <a:prstGeom prst="rect">
            <a:avLst/>
          </a:prstGeom>
          <a:noFill/>
          <a:ln/>
        </p:spPr>
        <p:txBody>
          <a:bodyPr wrap="none" lIns="0" tIns="0" rIns="0" bIns="0" rtlCol="0" anchor="t"/>
          <a:lstStyle/>
          <a:p>
            <a:pPr marL="0" indent="0" algn="ctr">
              <a:lnSpc>
                <a:spcPts val="3800"/>
              </a:lnSpc>
              <a:buNone/>
            </a:pPr>
            <a:r>
              <a:rPr lang="en-US" sz="2350" b="1" dirty="0">
                <a:solidFill>
                  <a:srgbClr val="272525"/>
                </a:solidFill>
                <a:latin typeface="Bahnschrift SemiBold Condensed" panose="020B0502040204020203" pitchFamily="34" charset="0"/>
                <a:ea typeface="Barlow Bold" pitchFamily="34" charset="-122"/>
                <a:cs typeface="Barlow Bold" pitchFamily="34" charset="-120"/>
              </a:rPr>
              <a:t>1</a:t>
            </a:r>
            <a:endParaRPr lang="en-US" sz="2350" dirty="0">
              <a:latin typeface="Bahnschrift SemiBold Condensed" panose="020B0502040204020203" pitchFamily="34" charset="0"/>
            </a:endParaRPr>
          </a:p>
        </p:txBody>
      </p:sp>
      <p:sp>
        <p:nvSpPr>
          <p:cNvPr id="5" name="Text 2"/>
          <p:cNvSpPr/>
          <p:nvPr/>
        </p:nvSpPr>
        <p:spPr>
          <a:xfrm>
            <a:off x="5064681" y="1906231"/>
            <a:ext cx="2850713" cy="356235"/>
          </a:xfrm>
          <a:prstGeom prst="rect">
            <a:avLst/>
          </a:prstGeom>
          <a:noFill/>
          <a:ln/>
        </p:spPr>
        <p:txBody>
          <a:bodyPr wrap="none" lIns="0" tIns="0" rIns="0" bIns="0" rtlCol="0" anchor="t"/>
          <a:lstStyle/>
          <a:p>
            <a:pPr marL="0" indent="0" algn="l">
              <a:lnSpc>
                <a:spcPts val="2800"/>
              </a:lnSpc>
              <a:buNone/>
            </a:pPr>
            <a:r>
              <a:rPr lang="en-US" sz="2400" b="1" dirty="0">
                <a:solidFill>
                  <a:srgbClr val="272525"/>
                </a:solidFill>
                <a:latin typeface="Bahnschrift Light SemiCondensed" panose="020B0502040204020203" pitchFamily="34" charset="0"/>
                <a:ea typeface="Barlow Bold" pitchFamily="34" charset="-122"/>
                <a:cs typeface="Barlow Bold" pitchFamily="34" charset="-120"/>
              </a:rPr>
              <a:t>Continuous R&amp;D</a:t>
            </a:r>
            <a:endParaRPr lang="en-US" sz="2400" dirty="0">
              <a:latin typeface="Bahnschrift Light SemiCondensed" panose="020B0502040204020203" pitchFamily="34" charset="0"/>
            </a:endParaRPr>
          </a:p>
        </p:txBody>
      </p:sp>
      <p:sp>
        <p:nvSpPr>
          <p:cNvPr id="6" name="Text 3"/>
          <p:cNvSpPr/>
          <p:nvPr/>
        </p:nvSpPr>
        <p:spPr>
          <a:xfrm>
            <a:off x="5064681" y="2392363"/>
            <a:ext cx="3186708" cy="346710"/>
          </a:xfrm>
          <a:prstGeom prst="rect">
            <a:avLst/>
          </a:prstGeom>
          <a:noFill/>
          <a:ln/>
        </p:spPr>
        <p:txBody>
          <a:bodyPr wrap="none" lIns="0" tIns="0" rIns="0" bIns="0" rtlCol="0" anchor="t"/>
          <a:lstStyle/>
          <a:p>
            <a:pPr marL="0" indent="0" algn="l">
              <a:lnSpc>
                <a:spcPts val="2700"/>
              </a:lnSpc>
              <a:buNone/>
            </a:pPr>
            <a:r>
              <a:rPr lang="en-US" dirty="0">
                <a:solidFill>
                  <a:srgbClr val="272525"/>
                </a:solidFill>
                <a:latin typeface="Bahnschrift Light SemiCondensed" panose="020B0502040204020203" pitchFamily="34" charset="0"/>
                <a:ea typeface="Montserrat" pitchFamily="34" charset="-122"/>
                <a:cs typeface="Montserrat" pitchFamily="34" charset="-120"/>
              </a:rPr>
              <a:t>Driving future advancements  as well as Continuous product upgrades  </a:t>
            </a:r>
            <a:endParaRPr lang="en-US" dirty="0">
              <a:latin typeface="Bahnschrift Light SemiCondensed" panose="020B0502040204020203" pitchFamily="34" charset="0"/>
            </a:endParaRPr>
          </a:p>
        </p:txBody>
      </p:sp>
      <p:sp>
        <p:nvSpPr>
          <p:cNvPr id="7" name="Shape 4"/>
          <p:cNvSpPr/>
          <p:nvPr/>
        </p:nvSpPr>
        <p:spPr>
          <a:xfrm>
            <a:off x="3244102" y="2967435"/>
            <a:ext cx="10788210" cy="15240"/>
          </a:xfrm>
          <a:prstGeom prst="roundRect">
            <a:avLst>
              <a:gd name="adj" fmla="val 1279500"/>
            </a:avLst>
          </a:prstGeom>
          <a:solidFill>
            <a:srgbClr val="C1C3D0"/>
          </a:solidFill>
          <a:ln/>
        </p:spPr>
      </p:sp>
      <p:pic>
        <p:nvPicPr>
          <p:cNvPr id="8" name="Image 1" descr="preencoded.png"/>
          <p:cNvPicPr>
            <a:picLocks noChangeAspect="1"/>
          </p:cNvPicPr>
          <p:nvPr/>
        </p:nvPicPr>
        <p:blipFill>
          <a:blip r:embed="rId4"/>
          <a:stretch>
            <a:fillRect/>
          </a:stretch>
        </p:blipFill>
        <p:spPr>
          <a:xfrm>
            <a:off x="2413873" y="3009702"/>
            <a:ext cx="3245644" cy="1265992"/>
          </a:xfrm>
          <a:prstGeom prst="rect">
            <a:avLst/>
          </a:prstGeom>
        </p:spPr>
      </p:pic>
      <p:sp>
        <p:nvSpPr>
          <p:cNvPr id="9" name="Text 5"/>
          <p:cNvSpPr/>
          <p:nvPr/>
        </p:nvSpPr>
        <p:spPr>
          <a:xfrm>
            <a:off x="3884295" y="3452257"/>
            <a:ext cx="304681" cy="380762"/>
          </a:xfrm>
          <a:prstGeom prst="rect">
            <a:avLst/>
          </a:prstGeom>
          <a:noFill/>
          <a:ln/>
        </p:spPr>
        <p:txBody>
          <a:bodyPr wrap="none" lIns="0" tIns="0" rIns="0" bIns="0" rtlCol="0" anchor="t"/>
          <a:lstStyle/>
          <a:p>
            <a:pPr marL="0" indent="0" algn="ctr">
              <a:lnSpc>
                <a:spcPts val="3800"/>
              </a:lnSpc>
              <a:buNone/>
            </a:pPr>
            <a:r>
              <a:rPr lang="en-US" sz="2350" b="1" dirty="0">
                <a:solidFill>
                  <a:srgbClr val="272525"/>
                </a:solidFill>
                <a:latin typeface="Bahnschrift SemiBold Condensed" panose="020B0502040204020203" pitchFamily="34" charset="0"/>
                <a:ea typeface="Barlow Bold" pitchFamily="34" charset="-122"/>
                <a:cs typeface="Barlow Bold" pitchFamily="34" charset="-120"/>
              </a:rPr>
              <a:t>2</a:t>
            </a:r>
            <a:endParaRPr lang="en-US" sz="2350" dirty="0">
              <a:latin typeface="Bahnschrift SemiBold Condensed" panose="020B0502040204020203" pitchFamily="34" charset="0"/>
            </a:endParaRPr>
          </a:p>
        </p:txBody>
      </p:sp>
      <p:sp>
        <p:nvSpPr>
          <p:cNvPr id="10" name="Text 6"/>
          <p:cNvSpPr/>
          <p:nvPr/>
        </p:nvSpPr>
        <p:spPr>
          <a:xfrm>
            <a:off x="5876092" y="3226277"/>
            <a:ext cx="2181582" cy="356235"/>
          </a:xfrm>
          <a:prstGeom prst="rect">
            <a:avLst/>
          </a:prstGeom>
          <a:noFill/>
          <a:ln/>
        </p:spPr>
        <p:txBody>
          <a:bodyPr wrap="none" lIns="0" tIns="0" rIns="0" bIns="0" rtlCol="0" anchor="t"/>
          <a:lstStyle/>
          <a:p>
            <a:pPr>
              <a:lnSpc>
                <a:spcPts val="2800"/>
              </a:lnSpc>
            </a:pPr>
            <a:r>
              <a:rPr lang="en-IN" sz="2400" b="1" dirty="0">
                <a:solidFill>
                  <a:srgbClr val="272525"/>
                </a:solidFill>
                <a:latin typeface="Bahnschrift Light SemiCondensed" panose="020B0502040204020203" pitchFamily="34" charset="0"/>
                <a:ea typeface="Barlow Bold" pitchFamily="34" charset="-122"/>
              </a:rPr>
              <a:t>Customer-centric engineering</a:t>
            </a:r>
            <a:endParaRPr lang="en-US" sz="2400" b="1" dirty="0">
              <a:solidFill>
                <a:srgbClr val="272525"/>
              </a:solidFill>
              <a:latin typeface="Bahnschrift Light SemiCondensed" panose="020B0502040204020203" pitchFamily="34" charset="0"/>
              <a:ea typeface="Barlow Bold" pitchFamily="34" charset="-122"/>
            </a:endParaRPr>
          </a:p>
        </p:txBody>
      </p:sp>
      <p:sp>
        <p:nvSpPr>
          <p:cNvPr id="11" name="Text 7"/>
          <p:cNvSpPr/>
          <p:nvPr/>
        </p:nvSpPr>
        <p:spPr>
          <a:xfrm>
            <a:off x="5876092" y="3712409"/>
            <a:ext cx="2181582" cy="346710"/>
          </a:xfrm>
          <a:prstGeom prst="rect">
            <a:avLst/>
          </a:prstGeom>
          <a:noFill/>
          <a:ln/>
        </p:spPr>
        <p:txBody>
          <a:bodyPr wrap="none" lIns="0" tIns="0" rIns="0" bIns="0" rtlCol="0" anchor="t"/>
          <a:lstStyle/>
          <a:p>
            <a:pPr marL="0" indent="0" algn="l">
              <a:lnSpc>
                <a:spcPts val="2700"/>
              </a:lnSpc>
              <a:buNone/>
            </a:pPr>
            <a:r>
              <a:rPr lang="en-US" dirty="0">
                <a:solidFill>
                  <a:srgbClr val="272525"/>
                </a:solidFill>
                <a:latin typeface="Bahnschrift Light SemiCondensed" panose="020B0502040204020203" pitchFamily="34" charset="0"/>
                <a:ea typeface="Montserrat" pitchFamily="34" charset="-122"/>
                <a:cs typeface="Montserrat" pitchFamily="34" charset="-120"/>
              </a:rPr>
              <a:t>Enhanced durability</a:t>
            </a:r>
            <a:endParaRPr lang="en-US" dirty="0">
              <a:latin typeface="Bahnschrift Light SemiCondensed" panose="020B0502040204020203" pitchFamily="34" charset="0"/>
            </a:endParaRPr>
          </a:p>
        </p:txBody>
      </p:sp>
      <p:sp>
        <p:nvSpPr>
          <p:cNvPr id="12" name="Shape 8"/>
          <p:cNvSpPr/>
          <p:nvPr/>
        </p:nvSpPr>
        <p:spPr>
          <a:xfrm>
            <a:off x="2491302" y="4287481"/>
            <a:ext cx="11565170" cy="15240"/>
          </a:xfrm>
          <a:prstGeom prst="roundRect">
            <a:avLst>
              <a:gd name="adj" fmla="val 1279500"/>
            </a:avLst>
          </a:prstGeom>
          <a:solidFill>
            <a:srgbClr val="C1C3D0"/>
          </a:solidFill>
          <a:ln/>
        </p:spPr>
      </p:sp>
      <p:pic>
        <p:nvPicPr>
          <p:cNvPr id="13" name="Image 2" descr="preencoded.png"/>
          <p:cNvPicPr>
            <a:picLocks noChangeAspect="1"/>
          </p:cNvPicPr>
          <p:nvPr/>
        </p:nvPicPr>
        <p:blipFill>
          <a:blip r:embed="rId5"/>
          <a:stretch>
            <a:fillRect/>
          </a:stretch>
        </p:blipFill>
        <p:spPr>
          <a:xfrm>
            <a:off x="1602462" y="4329748"/>
            <a:ext cx="4868466" cy="1265992"/>
          </a:xfrm>
          <a:prstGeom prst="rect">
            <a:avLst/>
          </a:prstGeom>
        </p:spPr>
      </p:pic>
      <p:sp>
        <p:nvSpPr>
          <p:cNvPr id="14" name="Text 9"/>
          <p:cNvSpPr/>
          <p:nvPr/>
        </p:nvSpPr>
        <p:spPr>
          <a:xfrm>
            <a:off x="3884295" y="4772303"/>
            <a:ext cx="304681" cy="380762"/>
          </a:xfrm>
          <a:prstGeom prst="rect">
            <a:avLst/>
          </a:prstGeom>
          <a:noFill/>
          <a:ln/>
        </p:spPr>
        <p:txBody>
          <a:bodyPr wrap="none" lIns="0" tIns="0" rIns="0" bIns="0" rtlCol="0" anchor="t"/>
          <a:lstStyle/>
          <a:p>
            <a:pPr marL="0" indent="0" algn="ctr">
              <a:lnSpc>
                <a:spcPts val="3800"/>
              </a:lnSpc>
              <a:buNone/>
            </a:pPr>
            <a:r>
              <a:rPr lang="en-US" sz="2350" b="1" dirty="0">
                <a:solidFill>
                  <a:srgbClr val="272525"/>
                </a:solidFill>
                <a:latin typeface="Bahnschrift SemiBold Condensed" panose="020B0502040204020203" pitchFamily="34" charset="0"/>
                <a:ea typeface="Barlow Bold" pitchFamily="34" charset="-122"/>
                <a:cs typeface="Barlow Bold" pitchFamily="34" charset="-120"/>
              </a:rPr>
              <a:t>3</a:t>
            </a:r>
            <a:endParaRPr lang="en-US" sz="2350" dirty="0">
              <a:latin typeface="Bahnschrift SemiBold Condensed" panose="020B0502040204020203" pitchFamily="34" charset="0"/>
            </a:endParaRPr>
          </a:p>
        </p:txBody>
      </p:sp>
      <p:sp>
        <p:nvSpPr>
          <p:cNvPr id="15" name="Text 10"/>
          <p:cNvSpPr/>
          <p:nvPr/>
        </p:nvSpPr>
        <p:spPr>
          <a:xfrm>
            <a:off x="6687503" y="4546323"/>
            <a:ext cx="2518767" cy="356235"/>
          </a:xfrm>
          <a:prstGeom prst="rect">
            <a:avLst/>
          </a:prstGeom>
          <a:noFill/>
          <a:ln/>
        </p:spPr>
        <p:txBody>
          <a:bodyPr wrap="none" lIns="0" tIns="0" rIns="0" bIns="0" rtlCol="0" anchor="t"/>
          <a:lstStyle/>
          <a:p>
            <a:pPr>
              <a:lnSpc>
                <a:spcPts val="2800"/>
              </a:lnSpc>
            </a:pPr>
            <a:r>
              <a:rPr lang="en-IN" sz="2400" b="1" dirty="0">
                <a:solidFill>
                  <a:srgbClr val="272525"/>
                </a:solidFill>
                <a:latin typeface="Bahnschrift Light SemiCondensed" panose="020B0502040204020203" pitchFamily="34" charset="0"/>
                <a:ea typeface="Barlow Bold" pitchFamily="34" charset="-122"/>
              </a:rPr>
              <a:t>Problem-solving approach</a:t>
            </a:r>
            <a:endParaRPr lang="en-US" sz="2400" b="1" dirty="0">
              <a:solidFill>
                <a:srgbClr val="272525"/>
              </a:solidFill>
              <a:latin typeface="Bahnschrift Light SemiCondensed" panose="020B0502040204020203" pitchFamily="34" charset="0"/>
              <a:ea typeface="Barlow Bold" pitchFamily="34" charset="-122"/>
            </a:endParaRPr>
          </a:p>
        </p:txBody>
      </p:sp>
      <p:sp>
        <p:nvSpPr>
          <p:cNvPr id="16" name="Text 11"/>
          <p:cNvSpPr/>
          <p:nvPr/>
        </p:nvSpPr>
        <p:spPr>
          <a:xfrm>
            <a:off x="6490037" y="5017181"/>
            <a:ext cx="2518767" cy="346710"/>
          </a:xfrm>
          <a:prstGeom prst="rect">
            <a:avLst/>
          </a:prstGeom>
          <a:noFill/>
          <a:ln/>
        </p:spPr>
        <p:txBody>
          <a:bodyPr wrap="none" lIns="0" tIns="0" rIns="0" bIns="0" rtlCol="0" anchor="t"/>
          <a:lstStyle/>
          <a:p>
            <a:pPr>
              <a:lnSpc>
                <a:spcPts val="2700"/>
              </a:lnSpc>
            </a:pPr>
            <a:r>
              <a:rPr lang="en-US" dirty="0">
                <a:solidFill>
                  <a:srgbClr val="272525"/>
                </a:solidFill>
                <a:latin typeface="Bahnschrift Light SemiCondensed" panose="020B0502040204020203" pitchFamily="34" charset="0"/>
              </a:rPr>
              <a:t>Analyzing and solving field issues and customer feedback</a:t>
            </a:r>
          </a:p>
        </p:txBody>
      </p:sp>
      <p:sp>
        <p:nvSpPr>
          <p:cNvPr id="17" name="Shape 12"/>
          <p:cNvSpPr/>
          <p:nvPr/>
        </p:nvSpPr>
        <p:spPr>
          <a:xfrm>
            <a:off x="1639518" y="5607527"/>
            <a:ext cx="12540113" cy="15240"/>
          </a:xfrm>
          <a:prstGeom prst="roundRect">
            <a:avLst>
              <a:gd name="adj" fmla="val 1279500"/>
            </a:avLst>
          </a:prstGeom>
          <a:solidFill>
            <a:srgbClr val="C1C3D0"/>
          </a:solidFill>
          <a:ln/>
        </p:spPr>
      </p:sp>
      <p:pic>
        <p:nvPicPr>
          <p:cNvPr id="18" name="Image 3" descr="preencoded.png"/>
          <p:cNvPicPr>
            <a:picLocks noChangeAspect="1"/>
          </p:cNvPicPr>
          <p:nvPr/>
        </p:nvPicPr>
        <p:blipFill>
          <a:blip r:embed="rId6"/>
          <a:stretch>
            <a:fillRect/>
          </a:stretch>
        </p:blipFill>
        <p:spPr>
          <a:xfrm>
            <a:off x="791051" y="5649794"/>
            <a:ext cx="6491288" cy="1265992"/>
          </a:xfrm>
          <a:prstGeom prst="rect">
            <a:avLst/>
          </a:prstGeom>
        </p:spPr>
      </p:pic>
      <p:sp>
        <p:nvSpPr>
          <p:cNvPr id="19" name="Text 13"/>
          <p:cNvSpPr/>
          <p:nvPr/>
        </p:nvSpPr>
        <p:spPr>
          <a:xfrm>
            <a:off x="3884295" y="6092349"/>
            <a:ext cx="304681" cy="380762"/>
          </a:xfrm>
          <a:prstGeom prst="rect">
            <a:avLst/>
          </a:prstGeom>
          <a:noFill/>
          <a:ln/>
        </p:spPr>
        <p:txBody>
          <a:bodyPr wrap="none" lIns="0" tIns="0" rIns="0" bIns="0" rtlCol="0" anchor="t"/>
          <a:lstStyle/>
          <a:p>
            <a:pPr marL="0" indent="0" algn="ctr">
              <a:lnSpc>
                <a:spcPts val="3800"/>
              </a:lnSpc>
              <a:buNone/>
            </a:pPr>
            <a:r>
              <a:rPr lang="en-US" sz="2350" b="1" dirty="0">
                <a:solidFill>
                  <a:srgbClr val="272525"/>
                </a:solidFill>
                <a:latin typeface="Bahnschrift SemiBold Condensed" panose="020B0502040204020203" pitchFamily="34" charset="0"/>
                <a:ea typeface="Barlow Bold" pitchFamily="34" charset="-122"/>
                <a:cs typeface="Barlow Bold" pitchFamily="34" charset="-120"/>
              </a:rPr>
              <a:t>4</a:t>
            </a:r>
            <a:endParaRPr lang="en-US" sz="2350" dirty="0">
              <a:latin typeface="Bahnschrift SemiBold Condensed" panose="020B0502040204020203" pitchFamily="34" charset="0"/>
            </a:endParaRPr>
          </a:p>
        </p:txBody>
      </p:sp>
      <p:sp>
        <p:nvSpPr>
          <p:cNvPr id="20" name="Text 14"/>
          <p:cNvSpPr/>
          <p:nvPr/>
        </p:nvSpPr>
        <p:spPr>
          <a:xfrm>
            <a:off x="7192364" y="5753604"/>
            <a:ext cx="2477333" cy="356235"/>
          </a:xfrm>
          <a:prstGeom prst="rect">
            <a:avLst/>
          </a:prstGeom>
          <a:noFill/>
          <a:ln/>
        </p:spPr>
        <p:txBody>
          <a:bodyPr wrap="none" lIns="0" tIns="0" rIns="0" bIns="0" rtlCol="0" anchor="t"/>
          <a:lstStyle/>
          <a:p>
            <a:pPr>
              <a:lnSpc>
                <a:spcPts val="2800"/>
              </a:lnSpc>
            </a:pPr>
            <a:r>
              <a:rPr lang="en-IN" sz="2400" b="1" dirty="0">
                <a:solidFill>
                  <a:srgbClr val="272525"/>
                </a:solidFill>
                <a:latin typeface="Bahnschrift Light SemiCondensed" panose="020B0502040204020203" pitchFamily="34" charset="0"/>
                <a:ea typeface="Barlow Bold" pitchFamily="34" charset="-122"/>
              </a:rPr>
              <a:t>Focus on VA/VE</a:t>
            </a:r>
            <a:endParaRPr lang="en-US" sz="2400" b="1" dirty="0">
              <a:solidFill>
                <a:srgbClr val="272525"/>
              </a:solidFill>
              <a:latin typeface="Bahnschrift Light SemiCondensed" panose="020B0502040204020203" pitchFamily="34" charset="0"/>
              <a:ea typeface="Barlow Bold" pitchFamily="34" charset="-122"/>
            </a:endParaRPr>
          </a:p>
        </p:txBody>
      </p:sp>
      <p:sp>
        <p:nvSpPr>
          <p:cNvPr id="21" name="Text 15"/>
          <p:cNvSpPr/>
          <p:nvPr/>
        </p:nvSpPr>
        <p:spPr>
          <a:xfrm>
            <a:off x="7297806" y="6265135"/>
            <a:ext cx="2477333" cy="346710"/>
          </a:xfrm>
          <a:prstGeom prst="rect">
            <a:avLst/>
          </a:prstGeom>
          <a:noFill/>
          <a:ln/>
        </p:spPr>
        <p:txBody>
          <a:bodyPr wrap="none" lIns="0" tIns="0" rIns="0" bIns="0" rtlCol="0" anchor="t"/>
          <a:lstStyle/>
          <a:p>
            <a:pPr>
              <a:lnSpc>
                <a:spcPts val="2700"/>
              </a:lnSpc>
            </a:pPr>
            <a:r>
              <a:rPr lang="en-US" dirty="0">
                <a:solidFill>
                  <a:srgbClr val="272525"/>
                </a:solidFill>
                <a:latin typeface="Bahnschrift Light SemiCondensed" panose="020B0502040204020203" pitchFamily="34" charset="0"/>
              </a:rPr>
              <a:t>Systematic approaches to improve the value of products</a:t>
            </a:r>
          </a:p>
        </p:txBody>
      </p:sp>
      <p:sp>
        <p:nvSpPr>
          <p:cNvPr id="22" name="Isosceles Triangle 21">
            <a:extLst>
              <a:ext uri="{FF2B5EF4-FFF2-40B4-BE49-F238E27FC236}">
                <a16:creationId xmlns:a16="http://schemas.microsoft.com/office/drawing/2014/main" id="{B18B0ECE-7666-51E0-EC9B-251DB4C92D96}"/>
              </a:ext>
            </a:extLst>
          </p:cNvPr>
          <p:cNvSpPr/>
          <p:nvPr/>
        </p:nvSpPr>
        <p:spPr>
          <a:xfrm>
            <a:off x="1099176" y="1732725"/>
            <a:ext cx="5890844" cy="4794440"/>
          </a:xfrm>
          <a:prstGeom prst="triangl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758DF0CD-168B-2120-7558-710F16874388}"/>
              </a:ext>
            </a:extLst>
          </p:cNvPr>
          <p:cNvSpPr/>
          <p:nvPr/>
        </p:nvSpPr>
        <p:spPr>
          <a:xfrm>
            <a:off x="192264" y="7179419"/>
            <a:ext cx="14342125" cy="941488"/>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Our R&amp;D is deeply focused on resolving real-world challenges faced by customers today — ensuring every ride is safer, smoother, and worry-free</a:t>
            </a:r>
            <a:endParaRPr lang="en-IN" sz="3200" dirty="0">
              <a:solidFill>
                <a:schemeClr val="tx1"/>
              </a:solidFill>
            </a:endParaRPr>
          </a:p>
        </p:txBody>
      </p:sp>
      <p:pic>
        <p:nvPicPr>
          <p:cNvPr id="24" name="Picture 23">
            <a:extLst>
              <a:ext uri="{FF2B5EF4-FFF2-40B4-BE49-F238E27FC236}">
                <a16:creationId xmlns:a16="http://schemas.microsoft.com/office/drawing/2014/main" id="{53D34C54-32E9-F039-10A8-6C24BF4F72C1}"/>
              </a:ext>
            </a:extLst>
          </p:cNvPr>
          <p:cNvPicPr>
            <a:picLocks noChangeAspect="1"/>
          </p:cNvPicPr>
          <p:nvPr/>
        </p:nvPicPr>
        <p:blipFill>
          <a:blip r:embed="rId7"/>
          <a:stretch>
            <a:fillRect/>
          </a:stretch>
        </p:blipFill>
        <p:spPr>
          <a:xfrm>
            <a:off x="3234289" y="1761916"/>
            <a:ext cx="1622823" cy="1202254"/>
          </a:xfrm>
          <a:prstGeom prst="triangle">
            <a:avLst/>
          </a:prstGeom>
        </p:spPr>
      </p:pic>
      <p:pic>
        <p:nvPicPr>
          <p:cNvPr id="25" name="Picture 24">
            <a:extLst>
              <a:ext uri="{FF2B5EF4-FFF2-40B4-BE49-F238E27FC236}">
                <a16:creationId xmlns:a16="http://schemas.microsoft.com/office/drawing/2014/main" id="{24C8BB17-CB90-413F-4A2D-C2DCED0423A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01" b="92079" l="10000" r="90000">
                        <a14:foregroundMark x1="42000" y1="17327" x2="42000" y2="17327"/>
                        <a14:foregroundMark x1="37200" y1="14851" x2="60000" y2="18812"/>
                        <a14:foregroundMark x1="60000" y1="18812" x2="46000" y2="14851"/>
                        <a14:foregroundMark x1="46000" y1="14851" x2="44800" y2="27228"/>
                        <a14:foregroundMark x1="44800" y1="27228" x2="54000" y2="26238"/>
                        <a14:foregroundMark x1="31200" y1="12376" x2="40400" y2="12376"/>
                        <a14:foregroundMark x1="40400" y1="12376" x2="43200" y2="11881"/>
                        <a14:foregroundMark x1="30000" y1="10396" x2="39200" y2="9901"/>
                        <a14:foregroundMark x1="32400" y1="89604" x2="68800" y2="92079"/>
                        <a14:foregroundMark x1="68000" y1="12376" x2="65600" y2="17327"/>
                        <a14:foregroundMark x1="14800" y1="50495" x2="29600" y2="50495"/>
                        <a14:foregroundMark x1="69200" y1="50495" x2="69200" y2="50495"/>
                        <a14:foregroundMark x1="69200" y1="50495" x2="83600" y2="52970"/>
                        <a14:foregroundMark x1="83600" y1="52970" x2="85600" y2="51485"/>
                      </a14:backgroundRemoval>
                    </a14:imgEffect>
                  </a14:imgLayer>
                </a14:imgProps>
              </a:ext>
            </a:extLst>
          </a:blip>
          <a:srcRect l="22765" t="27958" r="22615" b="23412"/>
          <a:stretch>
            <a:fillRect/>
          </a:stretch>
        </p:blipFill>
        <p:spPr>
          <a:xfrm>
            <a:off x="2491302" y="2982675"/>
            <a:ext cx="3168215" cy="1304806"/>
          </a:xfrm>
          <a:prstGeom prst="trapezoid">
            <a:avLst>
              <a:gd name="adj" fmla="val 63108"/>
            </a:avLst>
          </a:prstGeom>
        </p:spPr>
      </p:pic>
      <p:pic>
        <p:nvPicPr>
          <p:cNvPr id="26" name="Picture 25">
            <a:extLst>
              <a:ext uri="{FF2B5EF4-FFF2-40B4-BE49-F238E27FC236}">
                <a16:creationId xmlns:a16="http://schemas.microsoft.com/office/drawing/2014/main" id="{509F29B8-4E84-E16E-C0A5-8BF3389C9839}"/>
              </a:ext>
            </a:extLst>
          </p:cNvPr>
          <p:cNvPicPr>
            <a:picLocks noChangeAspect="1"/>
          </p:cNvPicPr>
          <p:nvPr/>
        </p:nvPicPr>
        <p:blipFill>
          <a:blip r:embed="rId10"/>
          <a:stretch>
            <a:fillRect/>
          </a:stretch>
        </p:blipFill>
        <p:spPr>
          <a:xfrm>
            <a:off x="1623476" y="4313705"/>
            <a:ext cx="4868466" cy="1293019"/>
          </a:xfrm>
          <a:prstGeom prst="trapezoid">
            <a:avLst>
              <a:gd name="adj" fmla="val 67522"/>
            </a:avLst>
          </a:prstGeom>
        </p:spPr>
      </p:pic>
      <p:pic>
        <p:nvPicPr>
          <p:cNvPr id="27" name="Picture 26">
            <a:extLst>
              <a:ext uri="{FF2B5EF4-FFF2-40B4-BE49-F238E27FC236}">
                <a16:creationId xmlns:a16="http://schemas.microsoft.com/office/drawing/2014/main" id="{F9E37962-3D87-D58F-7D8C-1DB5C79550FC}"/>
              </a:ext>
            </a:extLst>
          </p:cNvPr>
          <p:cNvPicPr>
            <a:picLocks noChangeAspect="1"/>
          </p:cNvPicPr>
          <p:nvPr/>
        </p:nvPicPr>
        <p:blipFill>
          <a:blip r:embed="rId11"/>
          <a:srcRect b="15884"/>
          <a:stretch>
            <a:fillRect/>
          </a:stretch>
        </p:blipFill>
        <p:spPr>
          <a:xfrm>
            <a:off x="1031231" y="5488364"/>
            <a:ext cx="6052956" cy="1212308"/>
          </a:xfrm>
          <a:prstGeom prst="trapezoid">
            <a:avLst>
              <a:gd name="adj" fmla="val 52025"/>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2048470"/>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hnschrift SemiBold SemiConden" panose="020B0502040204020203" pitchFamily="34" charset="0"/>
                <a:ea typeface="Barlow Bold" pitchFamily="34" charset="-122"/>
                <a:cs typeface="Barlow Bold" pitchFamily="34" charset="-120"/>
              </a:rPr>
              <a:t>Quality Assurance</a:t>
            </a:r>
            <a:endParaRPr lang="en-US" sz="4450" dirty="0">
              <a:latin typeface="Bahnschrift SemiBold SemiConden" panose="020B0502040204020203" pitchFamily="34" charset="0"/>
            </a:endParaRPr>
          </a:p>
        </p:txBody>
      </p:sp>
      <p:sp>
        <p:nvSpPr>
          <p:cNvPr id="3" name="Shape 1"/>
          <p:cNvSpPr/>
          <p:nvPr/>
        </p:nvSpPr>
        <p:spPr>
          <a:xfrm>
            <a:off x="758309" y="3519368"/>
            <a:ext cx="4226838" cy="2661642"/>
          </a:xfrm>
          <a:prstGeom prst="roundRect">
            <a:avLst>
              <a:gd name="adj" fmla="val 5497"/>
            </a:avLst>
          </a:prstGeom>
          <a:noFill/>
          <a:ln/>
          <a:effectLst>
            <a:outerShdw blurRad="53340" dist="26670" dir="13500000" algn="bl" rotWithShape="0">
              <a:srgbClr val="FFFFFF">
                <a:alpha val="70000"/>
              </a:srgbClr>
            </a:outerShdw>
          </a:effectLst>
        </p:spPr>
      </p:sp>
      <p:pic>
        <p:nvPicPr>
          <p:cNvPr id="4" name="Image 0" descr="preencoded.png"/>
          <p:cNvPicPr>
            <a:picLocks noChangeAspect="1"/>
          </p:cNvPicPr>
          <p:nvPr/>
        </p:nvPicPr>
        <p:blipFill>
          <a:blip r:embed="rId3"/>
          <a:stretch>
            <a:fillRect/>
          </a:stretch>
        </p:blipFill>
        <p:spPr>
          <a:xfrm>
            <a:off x="758309" y="3488888"/>
            <a:ext cx="4226838" cy="121920"/>
          </a:xfrm>
          <a:prstGeom prst="rect">
            <a:avLst/>
          </a:prstGeom>
        </p:spPr>
      </p:pic>
      <p:pic>
        <p:nvPicPr>
          <p:cNvPr id="5" name="Image 1" descr="preencoded.png"/>
          <p:cNvPicPr>
            <a:picLocks noChangeAspect="1"/>
          </p:cNvPicPr>
          <p:nvPr/>
        </p:nvPicPr>
        <p:blipFill>
          <a:blip r:embed="rId4"/>
          <a:stretch>
            <a:fillRect/>
          </a:stretch>
        </p:blipFill>
        <p:spPr>
          <a:xfrm>
            <a:off x="2546687" y="3194447"/>
            <a:ext cx="649962" cy="649962"/>
          </a:xfrm>
          <a:prstGeom prst="rect">
            <a:avLst/>
          </a:prstGeom>
        </p:spPr>
      </p:pic>
      <p:sp>
        <p:nvSpPr>
          <p:cNvPr id="6" name="Text 2"/>
          <p:cNvSpPr/>
          <p:nvPr/>
        </p:nvSpPr>
        <p:spPr>
          <a:xfrm>
            <a:off x="2741712" y="3356967"/>
            <a:ext cx="259913" cy="324922"/>
          </a:xfrm>
          <a:prstGeom prst="rect">
            <a:avLst/>
          </a:prstGeom>
          <a:noFill/>
          <a:ln/>
        </p:spPr>
        <p:txBody>
          <a:bodyPr wrap="none" lIns="0" tIns="0" rIns="0" bIns="0" rtlCol="0" anchor="t"/>
          <a:lstStyle/>
          <a:p>
            <a:pPr marL="0" indent="0" algn="l">
              <a:lnSpc>
                <a:spcPts val="3250"/>
              </a:lnSpc>
              <a:buNone/>
            </a:pPr>
            <a:r>
              <a:rPr lang="en-US" sz="2000" b="1" dirty="0">
                <a:latin typeface="Barlow Bold" pitchFamily="34" charset="0"/>
                <a:ea typeface="Barlow Bold" pitchFamily="34" charset="-122"/>
                <a:cs typeface="Barlow Bold" pitchFamily="34" charset="-120"/>
              </a:rPr>
              <a:t>1</a:t>
            </a:r>
            <a:endParaRPr lang="en-US" sz="2000" dirty="0"/>
          </a:p>
        </p:txBody>
      </p:sp>
      <p:sp>
        <p:nvSpPr>
          <p:cNvPr id="7" name="Text 3"/>
          <p:cNvSpPr/>
          <p:nvPr/>
        </p:nvSpPr>
        <p:spPr>
          <a:xfrm>
            <a:off x="1005364" y="4060984"/>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hnschrift SemiBold SemiConden" panose="020B0502040204020203" pitchFamily="34" charset="0"/>
                <a:ea typeface="Barlow Bold" pitchFamily="34" charset="-122"/>
                <a:cs typeface="Barlow Bold" pitchFamily="34" charset="-120"/>
              </a:rPr>
              <a:t>100% Inspection</a:t>
            </a:r>
            <a:endParaRPr lang="en-US" sz="2200" dirty="0">
              <a:latin typeface="Bahnschrift SemiBold SemiConden" panose="020B0502040204020203" pitchFamily="34" charset="0"/>
            </a:endParaRPr>
          </a:p>
        </p:txBody>
      </p:sp>
      <p:sp>
        <p:nvSpPr>
          <p:cNvPr id="8" name="Text 4"/>
          <p:cNvSpPr/>
          <p:nvPr/>
        </p:nvSpPr>
        <p:spPr>
          <a:xfrm>
            <a:off x="1005364" y="4547116"/>
            <a:ext cx="3732728" cy="138684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Every single product undergoes rigorous checks to ensure adherence to the highest standards.</a:t>
            </a:r>
            <a:endParaRPr lang="en-US" sz="1700" dirty="0"/>
          </a:p>
        </p:txBody>
      </p:sp>
      <p:sp>
        <p:nvSpPr>
          <p:cNvPr id="9" name="Shape 5"/>
          <p:cNvSpPr/>
          <p:nvPr/>
        </p:nvSpPr>
        <p:spPr>
          <a:xfrm>
            <a:off x="5201722" y="3519368"/>
            <a:ext cx="4226838" cy="2661642"/>
          </a:xfrm>
          <a:prstGeom prst="roundRect">
            <a:avLst>
              <a:gd name="adj" fmla="val 5497"/>
            </a:avLst>
          </a:prstGeom>
          <a:noFill/>
          <a:ln/>
          <a:effectLst>
            <a:outerShdw blurRad="53340" dist="26670" dir="13500000" algn="bl" rotWithShape="0">
              <a:srgbClr val="FFFFFF">
                <a:alpha val="70000"/>
              </a:srgbClr>
            </a:outerShdw>
          </a:effectLst>
        </p:spPr>
      </p:sp>
      <p:pic>
        <p:nvPicPr>
          <p:cNvPr id="10" name="Image 2" descr="preencoded.png"/>
          <p:cNvPicPr>
            <a:picLocks noChangeAspect="1"/>
          </p:cNvPicPr>
          <p:nvPr/>
        </p:nvPicPr>
        <p:blipFill>
          <a:blip r:embed="rId3"/>
          <a:stretch>
            <a:fillRect/>
          </a:stretch>
        </p:blipFill>
        <p:spPr>
          <a:xfrm>
            <a:off x="5201722" y="3488888"/>
            <a:ext cx="4226838" cy="121920"/>
          </a:xfrm>
          <a:prstGeom prst="rect">
            <a:avLst/>
          </a:prstGeom>
        </p:spPr>
      </p:pic>
      <p:pic>
        <p:nvPicPr>
          <p:cNvPr id="11" name="Image 3" descr="preencoded.png"/>
          <p:cNvPicPr>
            <a:picLocks noChangeAspect="1"/>
          </p:cNvPicPr>
          <p:nvPr/>
        </p:nvPicPr>
        <p:blipFill>
          <a:blip r:embed="rId4"/>
          <a:stretch>
            <a:fillRect/>
          </a:stretch>
        </p:blipFill>
        <p:spPr>
          <a:xfrm>
            <a:off x="6990100" y="3194447"/>
            <a:ext cx="649962" cy="649962"/>
          </a:xfrm>
          <a:prstGeom prst="rect">
            <a:avLst/>
          </a:prstGeom>
        </p:spPr>
      </p:pic>
      <p:sp>
        <p:nvSpPr>
          <p:cNvPr id="12" name="Text 6"/>
          <p:cNvSpPr/>
          <p:nvPr/>
        </p:nvSpPr>
        <p:spPr>
          <a:xfrm>
            <a:off x="7185124" y="3356967"/>
            <a:ext cx="259913" cy="324922"/>
          </a:xfrm>
          <a:prstGeom prst="rect">
            <a:avLst/>
          </a:prstGeom>
          <a:noFill/>
          <a:ln/>
        </p:spPr>
        <p:txBody>
          <a:bodyPr wrap="none" lIns="0" tIns="0" rIns="0" bIns="0" rtlCol="0" anchor="t"/>
          <a:lstStyle/>
          <a:p>
            <a:pPr marL="0" indent="0" algn="l">
              <a:lnSpc>
                <a:spcPts val="3250"/>
              </a:lnSpc>
              <a:buNone/>
            </a:pPr>
            <a:r>
              <a:rPr lang="en-US" sz="2000" b="1" dirty="0">
                <a:latin typeface="Bahnschrift SemiBold" panose="020B0502040204020203" pitchFamily="34" charset="0"/>
                <a:ea typeface="Barlow Bold" pitchFamily="34" charset="-122"/>
                <a:cs typeface="Barlow Bold" pitchFamily="34" charset="-120"/>
              </a:rPr>
              <a:t>2</a:t>
            </a:r>
            <a:endParaRPr lang="en-US" sz="2000" dirty="0">
              <a:latin typeface="Bahnschrift SemiBold" panose="020B0502040204020203" pitchFamily="34" charset="0"/>
            </a:endParaRPr>
          </a:p>
        </p:txBody>
      </p:sp>
      <p:sp>
        <p:nvSpPr>
          <p:cNvPr id="13" name="Text 7"/>
          <p:cNvSpPr/>
          <p:nvPr/>
        </p:nvSpPr>
        <p:spPr>
          <a:xfrm>
            <a:off x="5448776" y="4060984"/>
            <a:ext cx="2922865"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hnschrift SemiBold SemiConden" panose="020B0502040204020203" pitchFamily="34" charset="0"/>
                <a:ea typeface="Barlow Bold" pitchFamily="34" charset="-122"/>
                <a:cs typeface="Barlow Bold" pitchFamily="34" charset="-120"/>
              </a:rPr>
              <a:t>Endurance &amp; Reliability</a:t>
            </a:r>
            <a:endParaRPr lang="en-US" sz="2200" dirty="0">
              <a:latin typeface="Bahnschrift SemiBold SemiConden" panose="020B0502040204020203" pitchFamily="34" charset="0"/>
            </a:endParaRPr>
          </a:p>
        </p:txBody>
      </p:sp>
      <p:sp>
        <p:nvSpPr>
          <p:cNvPr id="14" name="Text 8"/>
          <p:cNvSpPr/>
          <p:nvPr/>
        </p:nvSpPr>
        <p:spPr>
          <a:xfrm>
            <a:off x="5448776" y="4547116"/>
            <a:ext cx="3732728" cy="138684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Comprehensive testing simulating real-world conditions guarantees long-term performance and safety.</a:t>
            </a:r>
            <a:endParaRPr lang="en-US" sz="1700" dirty="0"/>
          </a:p>
        </p:txBody>
      </p:sp>
      <p:sp>
        <p:nvSpPr>
          <p:cNvPr id="15" name="Shape 9"/>
          <p:cNvSpPr/>
          <p:nvPr/>
        </p:nvSpPr>
        <p:spPr>
          <a:xfrm>
            <a:off x="9645134" y="3519368"/>
            <a:ext cx="4226957" cy="2661642"/>
          </a:xfrm>
          <a:prstGeom prst="roundRect">
            <a:avLst>
              <a:gd name="adj" fmla="val 5497"/>
            </a:avLst>
          </a:prstGeom>
          <a:noFill/>
          <a:ln/>
          <a:effectLst>
            <a:outerShdw blurRad="53340" dist="26670" dir="13500000" algn="bl" rotWithShape="0">
              <a:srgbClr val="FFFFFF">
                <a:alpha val="70000"/>
              </a:srgbClr>
            </a:outerShdw>
          </a:effectLst>
        </p:spPr>
      </p:sp>
      <p:pic>
        <p:nvPicPr>
          <p:cNvPr id="16" name="Image 4" descr="preencoded.png"/>
          <p:cNvPicPr>
            <a:picLocks noChangeAspect="1"/>
          </p:cNvPicPr>
          <p:nvPr/>
        </p:nvPicPr>
        <p:blipFill>
          <a:blip r:embed="rId3"/>
          <a:stretch>
            <a:fillRect/>
          </a:stretch>
        </p:blipFill>
        <p:spPr>
          <a:xfrm>
            <a:off x="9645134" y="3488888"/>
            <a:ext cx="4226957" cy="121920"/>
          </a:xfrm>
          <a:prstGeom prst="rect">
            <a:avLst/>
          </a:prstGeom>
        </p:spPr>
      </p:pic>
      <p:pic>
        <p:nvPicPr>
          <p:cNvPr id="17" name="Image 5" descr="preencoded.png"/>
          <p:cNvPicPr>
            <a:picLocks noChangeAspect="1"/>
          </p:cNvPicPr>
          <p:nvPr/>
        </p:nvPicPr>
        <p:blipFill>
          <a:blip r:embed="rId4"/>
          <a:stretch>
            <a:fillRect/>
          </a:stretch>
        </p:blipFill>
        <p:spPr>
          <a:xfrm>
            <a:off x="11433631" y="3194447"/>
            <a:ext cx="649962" cy="649962"/>
          </a:xfrm>
          <a:prstGeom prst="rect">
            <a:avLst/>
          </a:prstGeom>
        </p:spPr>
      </p:pic>
      <p:sp>
        <p:nvSpPr>
          <p:cNvPr id="18" name="Text 10"/>
          <p:cNvSpPr/>
          <p:nvPr/>
        </p:nvSpPr>
        <p:spPr>
          <a:xfrm>
            <a:off x="11628656" y="3356967"/>
            <a:ext cx="259913" cy="324922"/>
          </a:xfrm>
          <a:prstGeom prst="rect">
            <a:avLst/>
          </a:prstGeom>
          <a:noFill/>
          <a:ln/>
        </p:spPr>
        <p:txBody>
          <a:bodyPr wrap="none" lIns="0" tIns="0" rIns="0" bIns="0" rtlCol="0" anchor="t"/>
          <a:lstStyle/>
          <a:p>
            <a:pPr marL="0" indent="0" algn="l">
              <a:lnSpc>
                <a:spcPts val="3250"/>
              </a:lnSpc>
              <a:buNone/>
            </a:pPr>
            <a:r>
              <a:rPr lang="en-US" sz="2000" b="1" dirty="0">
                <a:latin typeface="Bahnschrift SemiBold Condensed" panose="020B0502040204020203" pitchFamily="34" charset="0"/>
                <a:ea typeface="Barlow Bold" pitchFamily="34" charset="-122"/>
                <a:cs typeface="Barlow Bold" pitchFamily="34" charset="-120"/>
              </a:rPr>
              <a:t>3</a:t>
            </a:r>
            <a:endParaRPr lang="en-US" sz="2000" dirty="0">
              <a:latin typeface="Bahnschrift SemiBold Condensed" panose="020B0502040204020203" pitchFamily="34" charset="0"/>
            </a:endParaRPr>
          </a:p>
        </p:txBody>
      </p:sp>
      <p:sp>
        <p:nvSpPr>
          <p:cNvPr id="19" name="Text 11"/>
          <p:cNvSpPr/>
          <p:nvPr/>
        </p:nvSpPr>
        <p:spPr>
          <a:xfrm>
            <a:off x="9892189" y="4060984"/>
            <a:ext cx="3185279"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hnschrift SemiBold SemiConden" panose="020B0502040204020203" pitchFamily="34" charset="0"/>
                <a:ea typeface="Barlow Bold" pitchFamily="34" charset="-122"/>
                <a:cs typeface="Barlow Bold" pitchFamily="34" charset="-120"/>
              </a:rPr>
              <a:t>Zero Defect Commitment</a:t>
            </a:r>
            <a:endParaRPr lang="en-US" sz="2200" dirty="0">
              <a:latin typeface="Bahnschrift SemiBold SemiConden" panose="020B0502040204020203" pitchFamily="34" charset="0"/>
            </a:endParaRPr>
          </a:p>
        </p:txBody>
      </p:sp>
      <p:sp>
        <p:nvSpPr>
          <p:cNvPr id="20" name="Text 12"/>
          <p:cNvSpPr/>
          <p:nvPr/>
        </p:nvSpPr>
        <p:spPr>
          <a:xfrm>
            <a:off x="9892189" y="4547116"/>
            <a:ext cx="3732848"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Our unwavering pledge to eliminate defects at every stage of manufacturing process.</a:t>
            </a:r>
            <a:endParaRPr lang="en-US" sz="1700" dirty="0"/>
          </a:p>
        </p:txBody>
      </p:sp>
      <p:sp>
        <p:nvSpPr>
          <p:cNvPr id="21" name="Rectangle: Rounded Corners 20">
            <a:extLst>
              <a:ext uri="{FF2B5EF4-FFF2-40B4-BE49-F238E27FC236}">
                <a16:creationId xmlns:a16="http://schemas.microsoft.com/office/drawing/2014/main" id="{22856628-BC03-BF40-CAE3-9B92671BFF4C}"/>
              </a:ext>
            </a:extLst>
          </p:cNvPr>
          <p:cNvSpPr/>
          <p:nvPr/>
        </p:nvSpPr>
        <p:spPr>
          <a:xfrm>
            <a:off x="12496800" y="7748337"/>
            <a:ext cx="2133600" cy="481263"/>
          </a:xfrm>
          <a:prstGeom prst="roundRect">
            <a:avLst>
              <a:gd name="adj" fmla="val 50000"/>
            </a:avLst>
          </a:prstGeom>
          <a:solidFill>
            <a:srgbClr val="EBEF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92825" y="544354"/>
            <a:ext cx="5209580" cy="651272"/>
          </a:xfrm>
          <a:prstGeom prst="rect">
            <a:avLst/>
          </a:prstGeom>
          <a:noFill/>
          <a:ln/>
        </p:spPr>
        <p:txBody>
          <a:bodyPr wrap="none" lIns="0" tIns="0" rIns="0" bIns="0" rtlCol="0" anchor="t"/>
          <a:lstStyle/>
          <a:p>
            <a:pPr marL="0" indent="0" algn="l">
              <a:lnSpc>
                <a:spcPts val="5100"/>
              </a:lnSpc>
              <a:buNone/>
            </a:pPr>
            <a:r>
              <a:rPr lang="en-US" sz="4100" b="1" dirty="0">
                <a:solidFill>
                  <a:srgbClr val="7068F4"/>
                </a:solidFill>
                <a:latin typeface="Bahnschrift SemiBold SemiConden" panose="020B0502040204020203" pitchFamily="34" charset="0"/>
                <a:ea typeface="Barlow Bold" pitchFamily="34" charset="-122"/>
                <a:cs typeface="Barlow Bold" pitchFamily="34" charset="-120"/>
              </a:rPr>
              <a:t>Customer Benefits</a:t>
            </a:r>
            <a:endParaRPr lang="en-US" sz="4100" dirty="0">
              <a:latin typeface="Bahnschrift SemiBold SemiConden" panose="020B0502040204020203" pitchFamily="34" charset="0"/>
            </a:endParaRPr>
          </a:p>
        </p:txBody>
      </p:sp>
      <p:pic>
        <p:nvPicPr>
          <p:cNvPr id="3" name="Image 0" descr="preencoded.png"/>
          <p:cNvPicPr>
            <a:picLocks noChangeAspect="1"/>
          </p:cNvPicPr>
          <p:nvPr/>
        </p:nvPicPr>
        <p:blipFill>
          <a:blip r:embed="rId3"/>
          <a:stretch>
            <a:fillRect/>
          </a:stretch>
        </p:blipFill>
        <p:spPr>
          <a:xfrm>
            <a:off x="692825" y="1715214"/>
            <a:ext cx="6380917" cy="6380917"/>
          </a:xfrm>
          <a:prstGeom prst="rect">
            <a:avLst/>
          </a:prstGeom>
        </p:spPr>
      </p:pic>
      <p:sp>
        <p:nvSpPr>
          <p:cNvPr id="4" name="Text 1"/>
          <p:cNvSpPr/>
          <p:nvPr/>
        </p:nvSpPr>
        <p:spPr>
          <a:xfrm>
            <a:off x="7315200" y="1829038"/>
            <a:ext cx="6380917" cy="316706"/>
          </a:xfrm>
          <a:prstGeom prst="rect">
            <a:avLst/>
          </a:prstGeom>
          <a:noFill/>
          <a:ln/>
        </p:spPr>
        <p:txBody>
          <a:bodyPr wrap="none" lIns="0" tIns="0" rIns="0" bIns="0" rtlCol="0" anchor="t"/>
          <a:lstStyle/>
          <a:p>
            <a:pPr marL="342900" indent="-342900" algn="l">
              <a:lnSpc>
                <a:spcPts val="2450"/>
              </a:lnSpc>
              <a:buSzPct val="100000"/>
              <a:buChar char="•"/>
            </a:pPr>
            <a:r>
              <a:rPr lang="en-US" dirty="0">
                <a:solidFill>
                  <a:srgbClr val="272525"/>
                </a:solidFill>
                <a:latin typeface="Montserrat" pitchFamily="34" charset="0"/>
                <a:ea typeface="Montserrat" pitchFamily="34" charset="-122"/>
                <a:cs typeface="Montserrat" pitchFamily="34" charset="-120"/>
              </a:rPr>
              <a:t>Tailored customization to meet specific OEM requirements</a:t>
            </a:r>
            <a:endParaRPr lang="en-US" dirty="0"/>
          </a:p>
        </p:txBody>
      </p:sp>
      <p:sp>
        <p:nvSpPr>
          <p:cNvPr id="5" name="Text 2"/>
          <p:cNvSpPr/>
          <p:nvPr/>
        </p:nvSpPr>
        <p:spPr>
          <a:xfrm>
            <a:off x="7315200" y="2214920"/>
            <a:ext cx="6380917" cy="633413"/>
          </a:xfrm>
          <a:prstGeom prst="rect">
            <a:avLst/>
          </a:prstGeom>
          <a:noFill/>
          <a:ln/>
        </p:spPr>
        <p:txBody>
          <a:bodyPr wrap="square" lIns="0" tIns="0" rIns="0" bIns="0" rtlCol="0" anchor="t"/>
          <a:lstStyle/>
          <a:p>
            <a:pPr marL="342900" indent="-342900" algn="l">
              <a:lnSpc>
                <a:spcPts val="2450"/>
              </a:lnSpc>
              <a:buSzPct val="100000"/>
              <a:buChar char="•"/>
            </a:pPr>
            <a:r>
              <a:rPr lang="en-US" dirty="0">
                <a:solidFill>
                  <a:srgbClr val="272525"/>
                </a:solidFill>
                <a:latin typeface="Montserrat" pitchFamily="34" charset="0"/>
                <a:ea typeface="Montserrat" pitchFamily="34" charset="-122"/>
                <a:cs typeface="Montserrat" pitchFamily="34" charset="-120"/>
              </a:rPr>
              <a:t>Localized supply chain for efficient logistics and cost-effectiveness</a:t>
            </a:r>
            <a:endParaRPr lang="en-US" dirty="0"/>
          </a:p>
        </p:txBody>
      </p:sp>
      <p:sp>
        <p:nvSpPr>
          <p:cNvPr id="6" name="Text 3"/>
          <p:cNvSpPr/>
          <p:nvPr/>
        </p:nvSpPr>
        <p:spPr>
          <a:xfrm>
            <a:off x="7315200" y="2917507"/>
            <a:ext cx="6380917" cy="316706"/>
          </a:xfrm>
          <a:prstGeom prst="rect">
            <a:avLst/>
          </a:prstGeom>
          <a:noFill/>
          <a:ln/>
        </p:spPr>
        <p:txBody>
          <a:bodyPr wrap="none" lIns="0" tIns="0" rIns="0" bIns="0" rtlCol="0" anchor="t"/>
          <a:lstStyle/>
          <a:p>
            <a:pPr marL="342900" indent="-342900" algn="l">
              <a:lnSpc>
                <a:spcPts val="2450"/>
              </a:lnSpc>
              <a:buSzPct val="100000"/>
              <a:buChar char="•"/>
            </a:pPr>
            <a:r>
              <a:rPr lang="en-US" dirty="0">
                <a:solidFill>
                  <a:srgbClr val="272525"/>
                </a:solidFill>
                <a:latin typeface="Montserrat" pitchFamily="34" charset="0"/>
                <a:ea typeface="Montserrat" pitchFamily="34" charset="-122"/>
                <a:cs typeface="Montserrat" pitchFamily="34" charset="-120"/>
              </a:rPr>
              <a:t>Faster development cycles, accelerating time to market</a:t>
            </a:r>
            <a:endParaRPr lang="en-US" dirty="0"/>
          </a:p>
        </p:txBody>
      </p:sp>
      <p:sp>
        <p:nvSpPr>
          <p:cNvPr id="7" name="Text 4"/>
          <p:cNvSpPr/>
          <p:nvPr/>
        </p:nvSpPr>
        <p:spPr>
          <a:xfrm>
            <a:off x="7315200" y="3303389"/>
            <a:ext cx="6380917" cy="316706"/>
          </a:xfrm>
          <a:prstGeom prst="rect">
            <a:avLst/>
          </a:prstGeom>
          <a:noFill/>
          <a:ln/>
        </p:spPr>
        <p:txBody>
          <a:bodyPr wrap="none" lIns="0" tIns="0" rIns="0" bIns="0" rtlCol="0" anchor="t"/>
          <a:lstStyle/>
          <a:p>
            <a:pPr marL="342900" indent="-342900" algn="l">
              <a:lnSpc>
                <a:spcPts val="2450"/>
              </a:lnSpc>
              <a:buSzPct val="100000"/>
              <a:buChar char="•"/>
            </a:pPr>
            <a:r>
              <a:rPr lang="en-US" dirty="0">
                <a:solidFill>
                  <a:srgbClr val="272525"/>
                </a:solidFill>
                <a:latin typeface="Montserrat" pitchFamily="34" charset="0"/>
                <a:ea typeface="Montserrat" pitchFamily="34" charset="-122"/>
                <a:cs typeface="Montserrat" pitchFamily="34" charset="-120"/>
              </a:rPr>
              <a:t>Strong service support and technical assistance</a:t>
            </a:r>
            <a:endParaRPr lang="en-US" dirty="0"/>
          </a:p>
        </p:txBody>
      </p:sp>
      <p:sp>
        <p:nvSpPr>
          <p:cNvPr id="8" name="Rectangle: Rounded Corners 7">
            <a:extLst>
              <a:ext uri="{FF2B5EF4-FFF2-40B4-BE49-F238E27FC236}">
                <a16:creationId xmlns:a16="http://schemas.microsoft.com/office/drawing/2014/main" id="{D2CAFB5E-E9C1-D9CB-E11A-7E5D76971C95}"/>
              </a:ext>
            </a:extLst>
          </p:cNvPr>
          <p:cNvSpPr/>
          <p:nvPr/>
        </p:nvSpPr>
        <p:spPr>
          <a:xfrm>
            <a:off x="12496800" y="7748337"/>
            <a:ext cx="2133600" cy="481263"/>
          </a:xfrm>
          <a:prstGeom prst="roundRect">
            <a:avLst>
              <a:gd name="adj" fmla="val 50000"/>
            </a:avLst>
          </a:prstGeom>
          <a:solidFill>
            <a:srgbClr val="EBEF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2996</TotalTime>
  <Words>501</Words>
  <Application>Microsoft Office PowerPoint</Application>
  <PresentationFormat>Custom</PresentationFormat>
  <Paragraphs>83</Paragraphs>
  <Slides>11</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Montserrat</vt:lpstr>
      <vt:lpstr>Bahnschrift SemiBold SemiConden</vt:lpstr>
      <vt:lpstr>Barlow Bold</vt:lpstr>
      <vt:lpstr>Arial Black</vt:lpstr>
      <vt:lpstr>Bahnschrift Light SemiCondensed</vt:lpstr>
      <vt:lpstr>Arial</vt:lpstr>
      <vt:lpstr>Bahnschrift SemiBold Condensed</vt:lpstr>
      <vt:lpstr>Bahnschrift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Vineet Asthana</dc:creator>
  <cp:lastModifiedBy>Vineet Asthana</cp:lastModifiedBy>
  <cp:revision>7</cp:revision>
  <dcterms:created xsi:type="dcterms:W3CDTF">2025-07-15T05:29:23Z</dcterms:created>
  <dcterms:modified xsi:type="dcterms:W3CDTF">2025-07-17T07:28:09Z</dcterms:modified>
</cp:coreProperties>
</file>